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8" name="Picture 7"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ctrTitle"/>
          </p:nvPr>
        </p:nvSpPr>
        <p:spPr>
          <a:xfrm>
            <a:off x="1371600" y="1803405"/>
            <a:ext cx="9448800" cy="1825096"/>
          </a:xfrm>
        </p:spPr>
        <p:txBody>
          <a:bodyPr anchor="b">
            <a:normAutofit/>
          </a:bodyPr>
          <a:lstStyle>
            <a:lvl1pPr algn="l">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371600" y="3632201"/>
            <a:ext cx="94488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7909561" y="4314328"/>
            <a:ext cx="2910840" cy="374642"/>
          </a:xfrm>
        </p:spPr>
        <p:txBody>
          <a:bodyPr/>
          <a:lstStyle/>
          <a:p>
            <a:fld id="{48A87A34-81AB-432B-8DAE-1953F412C126}" type="datetimeFigureOut">
              <a:rPr lang="en-US" dirty="0"/>
              <a:t>4/15/2020</a:t>
            </a:fld>
            <a:endParaRPr lang="en-US" dirty="0"/>
          </a:p>
        </p:txBody>
      </p:sp>
      <p:sp>
        <p:nvSpPr>
          <p:cNvPr id="5" name="Footer Placeholder 4"/>
          <p:cNvSpPr>
            <a:spLocks noGrp="1"/>
          </p:cNvSpPr>
          <p:nvPr>
            <p:ph type="ftr" sz="quarter" idx="11"/>
          </p:nvPr>
        </p:nvSpPr>
        <p:spPr>
          <a:xfrm>
            <a:off x="1371600" y="4323845"/>
            <a:ext cx="6400800" cy="365125"/>
          </a:xfrm>
        </p:spPr>
        <p:txBody>
          <a:bodyPr/>
          <a:lstStyle/>
          <a:p>
            <a:endParaRPr lang="en-US" dirty="0"/>
          </a:p>
        </p:txBody>
      </p:sp>
      <p:sp>
        <p:nvSpPr>
          <p:cNvPr id="6" name="Slide Number Placeholder 5"/>
          <p:cNvSpPr>
            <a:spLocks noGrp="1"/>
          </p:cNvSpPr>
          <p:nvPr>
            <p:ph type="sldNum" sz="quarter" idx="12"/>
          </p:nvPr>
        </p:nvSpPr>
        <p:spPr>
          <a:xfrm>
            <a:off x="8077200" y="1430866"/>
            <a:ext cx="2743200"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777" y="4697360"/>
            <a:ext cx="10822034" cy="819355"/>
          </a:xfrm>
        </p:spPr>
        <p:txBody>
          <a:bodyPr anchor="b"/>
          <a:lstStyle>
            <a:lvl1pPr algn="l">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81727" y="941439"/>
            <a:ext cx="10821840" cy="3478161"/>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5800" y="5516715"/>
            <a:ext cx="10820400" cy="701969"/>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4/15/2020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pic>
        <p:nvPicPr>
          <p:cNvPr id="9" name="Picture 8"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2"/>
            <a:ext cx="10820400" cy="2802467"/>
          </a:xfrm>
        </p:spPr>
        <p:txBody>
          <a:bodyPr anchor="ctr"/>
          <a:lstStyle>
            <a:lvl1pPr algn="l">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1024467" y="3649133"/>
            <a:ext cx="10130516" cy="99906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4/15/2020</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pic>
        <p:nvPicPr>
          <p:cNvPr id="11" name="Picture 10"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67" y="753533"/>
            <a:ext cx="10151533" cy="2604495"/>
          </a:xfrm>
        </p:spPr>
        <p:txBody>
          <a:bodyPr anchor="ctr"/>
          <a:lstStyle>
            <a:lvl1pPr algn="l">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303865" y="3365556"/>
            <a:ext cx="9592736" cy="444443"/>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1024467" y="3959862"/>
            <a:ext cx="10151533" cy="679871"/>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4/15/2020</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
        <p:nvSpPr>
          <p:cNvPr id="9" name="TextBox 8"/>
          <p:cNvSpPr txBox="1"/>
          <p:nvPr/>
        </p:nvSpPr>
        <p:spPr>
          <a:xfrm>
            <a:off x="476250" y="93345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984230" y="270129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pic>
        <p:nvPicPr>
          <p:cNvPr id="8" name="Picture 7"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95" y="1124701"/>
            <a:ext cx="10146186" cy="2511835"/>
          </a:xfrm>
        </p:spPr>
        <p:txBody>
          <a:bodyPr anchor="b"/>
          <a:lstStyle>
            <a:lvl1pPr algn="l">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1024467" y="3648315"/>
            <a:ext cx="10144654"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814452" y="378883"/>
            <a:ext cx="2910840" cy="365125"/>
          </a:xfrm>
        </p:spPr>
        <p:txBody>
          <a:bodyPr/>
          <a:lstStyle>
            <a:lvl1pPr algn="r">
              <a:defRPr/>
            </a:lvl1pPr>
          </a:lstStyle>
          <a:p>
            <a:fld id="{48A87A34-81AB-432B-8DAE-1953F412C126}" type="datetimeFigureOut">
              <a:rPr lang="en-US" dirty="0"/>
              <a:pPr/>
              <a:t>4/15/2020</a:t>
            </a:fld>
            <a:endParaRPr lang="en-US" dirty="0"/>
          </a:p>
        </p:txBody>
      </p:sp>
      <p:sp>
        <p:nvSpPr>
          <p:cNvPr id="6" name="Footer Placeholder 5"/>
          <p:cNvSpPr>
            <a:spLocks noGrp="1"/>
          </p:cNvSpPr>
          <p:nvPr>
            <p:ph type="ftr" sz="quarter" idx="11"/>
          </p:nvPr>
        </p:nvSpPr>
        <p:spPr>
          <a:xfrm>
            <a:off x="685800" y="378883"/>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2895600" y="761999"/>
            <a:ext cx="8610599" cy="1303867"/>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685800" y="2202080"/>
            <a:ext cx="3456432"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685799"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4368800" y="2201333"/>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4366858" y="2904067"/>
            <a:ext cx="3456432" cy="331461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8051800" y="2192866"/>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8051801"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4/15/2020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2895600" y="762000"/>
            <a:ext cx="8610599" cy="1295400"/>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688618" y="4191000"/>
            <a:ext cx="3451582"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688618" y="2362200"/>
            <a:ext cx="3451582"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688618" y="4873764"/>
            <a:ext cx="3451582"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4374263" y="4191000"/>
            <a:ext cx="3448935"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4374263" y="2362200"/>
            <a:ext cx="3448936"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4374264" y="4873763"/>
            <a:ext cx="344893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8049731" y="4191000"/>
            <a:ext cx="3456469"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8049855" y="2362200"/>
            <a:ext cx="3447878"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8049731" y="4873761"/>
            <a:ext cx="345244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4/15/2020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800" y="2194559"/>
            <a:ext cx="10820400" cy="40241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4/15/2020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pic>
        <p:nvPicPr>
          <p:cNvPr id="9" name="Picture 8"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Vertical Title 1"/>
          <p:cNvSpPr>
            <a:spLocks noGrp="1"/>
          </p:cNvSpPr>
          <p:nvPr>
            <p:ph type="title" orient="vert"/>
          </p:nvPr>
        </p:nvSpPr>
        <p:spPr>
          <a:xfrm>
            <a:off x="9448800" y="745066"/>
            <a:ext cx="2057400" cy="3903133"/>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024466" y="745067"/>
            <a:ext cx="8204201" cy="390313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7814452" y="379941"/>
            <a:ext cx="2910840" cy="365125"/>
          </a:xfrm>
        </p:spPr>
        <p:txBody>
          <a:bodyPr/>
          <a:lstStyle>
            <a:lvl1pPr algn="r">
              <a:defRPr/>
            </a:lvl1pPr>
          </a:lstStyle>
          <a:p>
            <a:fld id="{48A87A34-81AB-432B-8DAE-1953F412C126}" type="datetimeFigureOut">
              <a:rPr lang="en-US" dirty="0"/>
              <a:pPr/>
              <a:t>4/15/2020</a:t>
            </a:fld>
            <a:endParaRPr lang="en-US" dirty="0"/>
          </a:p>
        </p:txBody>
      </p:sp>
      <p:sp>
        <p:nvSpPr>
          <p:cNvPr id="5" name="Footer Placeholder 4"/>
          <p:cNvSpPr>
            <a:spLocks noGrp="1"/>
          </p:cNvSpPr>
          <p:nvPr>
            <p:ph type="ftr" sz="quarter" idx="11"/>
          </p:nvPr>
        </p:nvSpPr>
        <p:spPr>
          <a:xfrm>
            <a:off x="685800" y="381000"/>
            <a:ext cx="6991492" cy="36512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4/15/2020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8" name="Picture 7"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3"/>
            <a:ext cx="10820399" cy="2801935"/>
          </a:xfrm>
        </p:spPr>
        <p:txBody>
          <a:bodyPr anchor="b">
            <a:normAutofit/>
          </a:bodyPr>
          <a:lstStyle>
            <a:lvl1pPr algn="r">
              <a:defRPr sz="4000"/>
            </a:lvl1pPr>
          </a:lstStyle>
          <a:p>
            <a:r>
              <a:rPr lang="en-US" smtClean="0"/>
              <a:t>Click to edit Master title style</a:t>
            </a:r>
            <a:endParaRPr lang="en-US" dirty="0"/>
          </a:p>
        </p:txBody>
      </p:sp>
      <p:sp>
        <p:nvSpPr>
          <p:cNvPr id="3" name="Text Placeholder 2"/>
          <p:cNvSpPr>
            <a:spLocks noGrp="1"/>
          </p:cNvSpPr>
          <p:nvPr>
            <p:ph type="body" idx="1"/>
          </p:nvPr>
        </p:nvSpPr>
        <p:spPr>
          <a:xfrm>
            <a:off x="1024467" y="3641725"/>
            <a:ext cx="10490200" cy="955675"/>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4/15/2020</a:t>
            </a:fld>
            <a:endParaRPr lang="en-US" dirty="0"/>
          </a:p>
        </p:txBody>
      </p:sp>
      <p:sp>
        <p:nvSpPr>
          <p:cNvPr id="5" name="Footer Placeholder 4"/>
          <p:cNvSpPr>
            <a:spLocks noGrp="1"/>
          </p:cNvSpPr>
          <p:nvPr>
            <p:ph type="ftr" sz="quarter" idx="11"/>
          </p:nvPr>
        </p:nvSpPr>
        <p:spPr>
          <a:xfrm>
            <a:off x="685800" y="381001"/>
            <a:ext cx="6991492" cy="36406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5800" y="2194559"/>
            <a:ext cx="5334000" cy="40241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2194559"/>
            <a:ext cx="5334000" cy="40241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4/15/2020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895600" y="762000"/>
            <a:ext cx="8610600" cy="1295400"/>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914409" y="2183802"/>
            <a:ext cx="5079991"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5800" y="3132666"/>
            <a:ext cx="5311775" cy="308601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400800" y="2183802"/>
            <a:ext cx="5105400"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3132666"/>
            <a:ext cx="5334000" cy="308601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4/15/2020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4/15/2020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4/15/2020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4114800" cy="1600200"/>
          </a:xfrm>
        </p:spPr>
        <p:txBody>
          <a:bodyPr anchor="b"/>
          <a:lstStyle>
            <a:lvl1pPr algn="l">
              <a:defRPr sz="3200"/>
            </a:lvl1pPr>
          </a:lstStyle>
          <a:p>
            <a:r>
              <a:rPr lang="en-US" smtClean="0"/>
              <a:t>Click to edit Master title style</a:t>
            </a:r>
            <a:endParaRPr lang="en-US" dirty="0"/>
          </a:p>
        </p:txBody>
      </p:sp>
      <p:sp>
        <p:nvSpPr>
          <p:cNvPr id="3" name="Content Placeholder 2"/>
          <p:cNvSpPr>
            <a:spLocks noGrp="1"/>
          </p:cNvSpPr>
          <p:nvPr>
            <p:ph idx="1"/>
          </p:nvPr>
        </p:nvSpPr>
        <p:spPr>
          <a:xfrm>
            <a:off x="4995582" y="746759"/>
            <a:ext cx="6510618" cy="5471925"/>
          </a:xfrm>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5800" y="3124199"/>
            <a:ext cx="411480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4/15/2020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6873240" cy="1600200"/>
          </a:xfrm>
        </p:spPr>
        <p:txBody>
          <a:bodyPr anchor="b"/>
          <a:lstStyle>
            <a:lvl1pPr algn="l">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861238" y="751241"/>
            <a:ext cx="3644962" cy="546744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5800" y="3124199"/>
            <a:ext cx="687324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4/15/2020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Picture 7" descr="C2-HD-TOP.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sp>
        <p:nvSpPr>
          <p:cNvPr id="2" name="Title Placeholder 1"/>
          <p:cNvSpPr>
            <a:spLocks noGrp="1"/>
          </p:cNvSpPr>
          <p:nvPr>
            <p:ph type="title"/>
          </p:nvPr>
        </p:nvSpPr>
        <p:spPr>
          <a:xfrm>
            <a:off x="2895600" y="764373"/>
            <a:ext cx="8610600" cy="12930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5800" y="2194560"/>
            <a:ext cx="10820400" cy="402412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595360" y="6356350"/>
            <a:ext cx="291084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4/15/2020</a:t>
            </a:fld>
            <a:endParaRPr lang="en-US" dirty="0"/>
          </a:p>
        </p:txBody>
      </p:sp>
      <p:sp>
        <p:nvSpPr>
          <p:cNvPr id="5" name="Footer Placeholder 4"/>
          <p:cNvSpPr>
            <a:spLocks noGrp="1"/>
          </p:cNvSpPr>
          <p:nvPr>
            <p:ph type="ftr" sz="quarter" idx="3"/>
          </p:nvPr>
        </p:nvSpPr>
        <p:spPr>
          <a:xfrm>
            <a:off x="685800" y="6355845"/>
            <a:ext cx="777240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63000" y="381000"/>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r" defTabSz="914400" rtl="0" eaLnBrk="1" latinLnBrk="0" hangingPunct="1">
        <a:lnSpc>
          <a:spcPct val="90000"/>
        </a:lnSpc>
        <a:spcBef>
          <a:spcPct val="0"/>
        </a:spcBef>
        <a:buNone/>
        <a:defRPr sz="4000" kern="1200" cap="all"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id-ID" b="1" dirty="0" smtClean="0"/>
              <a:t>MERENCANAKAN DAN MELAKSANAKAN PEMBELAJARAN DISKUSI</a:t>
            </a:r>
            <a:endParaRPr lang="id-ID" b="1" dirty="0"/>
          </a:p>
        </p:txBody>
      </p:sp>
      <p:sp>
        <p:nvSpPr>
          <p:cNvPr id="3" name="Subtitle 2"/>
          <p:cNvSpPr>
            <a:spLocks noGrp="1"/>
          </p:cNvSpPr>
          <p:nvPr>
            <p:ph type="subTitle" idx="1"/>
          </p:nvPr>
        </p:nvSpPr>
        <p:spPr/>
        <p:txBody>
          <a:bodyPr/>
          <a:lstStyle/>
          <a:p>
            <a:r>
              <a:rPr lang="id-ID" dirty="0" smtClean="0"/>
              <a:t>Mukhayyarotin Niswati Rodliyatul Jauhariyah, M.Pd.</a:t>
            </a:r>
            <a:endParaRPr lang="id-ID" dirty="0"/>
          </a:p>
        </p:txBody>
      </p:sp>
    </p:spTree>
    <p:extLst>
      <p:ext uri="{BB962C8B-B14F-4D97-AF65-F5344CB8AC3E}">
        <p14:creationId xmlns:p14="http://schemas.microsoft.com/office/powerpoint/2010/main" val="408964043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sz="3600" dirty="0"/>
              <a:t>Gunakan ruang fisik dengan tepat </a:t>
            </a:r>
            <a:r>
              <a:rPr lang="id-ID" dirty="0" smtClean="0"/>
              <a:t/>
            </a:r>
            <a:br>
              <a:rPr lang="id-ID" dirty="0" smtClean="0"/>
            </a:br>
            <a:r>
              <a:rPr lang="id-ID" b="1" i="1" dirty="0" smtClean="0"/>
              <a:t>(</a:t>
            </a:r>
            <a:r>
              <a:rPr lang="id-ID" b="1" i="1" dirty="0"/>
              <a:t>use physical space appropiately)</a:t>
            </a:r>
            <a:endParaRPr lang="id-ID" dirty="0"/>
          </a:p>
        </p:txBody>
      </p:sp>
      <p:sp>
        <p:nvSpPr>
          <p:cNvPr id="3" name="Content Placeholder 2"/>
          <p:cNvSpPr>
            <a:spLocks noGrp="1"/>
          </p:cNvSpPr>
          <p:nvPr>
            <p:ph idx="1"/>
          </p:nvPr>
        </p:nvSpPr>
        <p:spPr>
          <a:xfrm>
            <a:off x="450761" y="2194560"/>
            <a:ext cx="8978989" cy="4024125"/>
          </a:xfrm>
        </p:spPr>
        <p:txBody>
          <a:bodyPr>
            <a:normAutofit lnSpcReduction="10000"/>
          </a:bodyPr>
          <a:lstStyle/>
          <a:p>
            <a:pPr marL="0" indent="0">
              <a:buNone/>
            </a:pPr>
            <a:r>
              <a:rPr lang="id-ID" dirty="0" smtClean="0">
                <a:sym typeface="Wingdings" panose="05000000000000000000" pitchFamily="2" charset="2"/>
              </a:rPr>
              <a:t>Pengaturan </a:t>
            </a:r>
            <a:r>
              <a:rPr lang="id-ID" dirty="0">
                <a:sym typeface="Wingdings" panose="05000000000000000000" pitchFamily="2" charset="2"/>
              </a:rPr>
              <a:t>ruangan terbaik menggunakan bentuk U </a:t>
            </a:r>
            <a:r>
              <a:rPr lang="id-ID" b="1" i="1" dirty="0" smtClean="0">
                <a:sym typeface="Wingdings" panose="05000000000000000000" pitchFamily="2" charset="2"/>
              </a:rPr>
              <a:t>(U-shape)</a:t>
            </a:r>
            <a:r>
              <a:rPr lang="id-ID" dirty="0" smtClean="0">
                <a:sym typeface="Wingdings" panose="05000000000000000000" pitchFamily="2" charset="2"/>
              </a:rPr>
              <a:t> atau </a:t>
            </a:r>
            <a:r>
              <a:rPr lang="id-ID" dirty="0">
                <a:sym typeface="Wingdings" panose="05000000000000000000" pitchFamily="2" charset="2"/>
              </a:rPr>
              <a:t>bentuk </a:t>
            </a:r>
            <a:r>
              <a:rPr lang="id-ID" dirty="0" smtClean="0">
                <a:sym typeface="Wingdings" panose="05000000000000000000" pitchFamily="2" charset="2"/>
              </a:rPr>
              <a:t>lingkaran </a:t>
            </a:r>
            <a:r>
              <a:rPr lang="id-ID" b="1" i="1" dirty="0" smtClean="0">
                <a:sym typeface="Wingdings" panose="05000000000000000000" pitchFamily="2" charset="2"/>
              </a:rPr>
              <a:t>(circle formation)</a:t>
            </a:r>
            <a:r>
              <a:rPr lang="id-ID" dirty="0" smtClean="0">
                <a:sym typeface="Wingdings" panose="05000000000000000000" pitchFamily="2" charset="2"/>
              </a:rPr>
              <a:t>.</a:t>
            </a:r>
          </a:p>
          <a:p>
            <a:r>
              <a:rPr lang="id-ID" b="1" i="1" dirty="0" smtClean="0"/>
              <a:t>U-shaped</a:t>
            </a:r>
          </a:p>
          <a:p>
            <a:pPr marL="0" indent="0">
              <a:buNone/>
            </a:pPr>
            <a:r>
              <a:rPr lang="id-ID" dirty="0" smtClean="0"/>
              <a:t>U-shaped memungkinkan guru untuk bebas bergerak, siswa memiliki akses langsung menghadap papan tulis jika diperlukan. Kelemahannya, U-shaped membuat jarak emosional antara guru dan siswa serta membuat jarak fisik antar siswa di ujung U.</a:t>
            </a:r>
          </a:p>
          <a:p>
            <a:r>
              <a:rPr lang="id-ID" b="1" i="1" dirty="0" smtClean="0"/>
              <a:t>Circle formation</a:t>
            </a:r>
          </a:p>
          <a:p>
            <a:pPr marL="0" indent="0">
              <a:buNone/>
            </a:pPr>
            <a:r>
              <a:rPr lang="id-ID" dirty="0" smtClean="0"/>
              <a:t>Bentuk melingkar meminimalkan jarak emosional dan fisik antar siswa dan memaksimalkan peluang bagi siswa untuk berbicara secara bebas satu sama lain. Kelemahannya, bentuk lingkaran ini membatasi gerak guru untuk menuju papan tulis.</a:t>
            </a:r>
            <a:endParaRPr lang="id-ID" dirty="0"/>
          </a:p>
        </p:txBody>
      </p:sp>
      <p:pic>
        <p:nvPicPr>
          <p:cNvPr id="4" name="Picture 3"/>
          <p:cNvPicPr>
            <a:picLocks noChangeAspect="1"/>
          </p:cNvPicPr>
          <p:nvPr/>
        </p:nvPicPr>
        <p:blipFill>
          <a:blip r:embed="rId2"/>
          <a:stretch>
            <a:fillRect/>
          </a:stretch>
        </p:blipFill>
        <p:spPr>
          <a:xfrm>
            <a:off x="9429750" y="1931831"/>
            <a:ext cx="2076450" cy="2371725"/>
          </a:xfrm>
          <a:prstGeom prst="rect">
            <a:avLst/>
          </a:prstGeom>
        </p:spPr>
      </p:pic>
      <p:pic>
        <p:nvPicPr>
          <p:cNvPr id="5" name="Picture 4"/>
          <p:cNvPicPr>
            <a:picLocks noChangeAspect="1"/>
          </p:cNvPicPr>
          <p:nvPr/>
        </p:nvPicPr>
        <p:blipFill>
          <a:blip r:embed="rId3"/>
          <a:stretch>
            <a:fillRect/>
          </a:stretch>
        </p:blipFill>
        <p:spPr>
          <a:xfrm>
            <a:off x="9535061" y="4308964"/>
            <a:ext cx="2343150" cy="2324100"/>
          </a:xfrm>
          <a:prstGeom prst="rect">
            <a:avLst/>
          </a:prstGeom>
        </p:spPr>
      </p:pic>
    </p:spTree>
    <p:extLst>
      <p:ext uri="{BB962C8B-B14F-4D97-AF65-F5344CB8AC3E}">
        <p14:creationId xmlns:p14="http://schemas.microsoft.com/office/powerpoint/2010/main" val="277245132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56197" y="2902266"/>
            <a:ext cx="8610600" cy="1293028"/>
          </a:xfrm>
        </p:spPr>
        <p:txBody>
          <a:bodyPr/>
          <a:lstStyle/>
          <a:p>
            <a:pPr algn="ctr"/>
            <a:r>
              <a:rPr lang="id-ID" dirty="0" smtClean="0"/>
              <a:t>MELAKSANAKAN PEMBELAJARAN DISKUSI KELAS</a:t>
            </a:r>
            <a:endParaRPr lang="id-ID" dirty="0"/>
          </a:p>
        </p:txBody>
      </p:sp>
    </p:spTree>
    <p:extLst>
      <p:ext uri="{BB962C8B-B14F-4D97-AF65-F5344CB8AC3E}">
        <p14:creationId xmlns:p14="http://schemas.microsoft.com/office/powerpoint/2010/main" val="234625585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a:xfrm>
            <a:off x="7485845" y="6447687"/>
            <a:ext cx="2611192" cy="410313"/>
          </a:xfrm>
        </p:spPr>
        <p:txBody>
          <a:bodyPr/>
          <a:lstStyle/>
          <a:p>
            <a:pPr marL="0" indent="0">
              <a:buNone/>
            </a:pPr>
            <a:r>
              <a:rPr lang="id-ID" dirty="0" smtClean="0"/>
              <a:t>Richard I. Arends</a:t>
            </a:r>
            <a:endParaRPr lang="id-ID" dirty="0"/>
          </a:p>
        </p:txBody>
      </p:sp>
      <p:pic>
        <p:nvPicPr>
          <p:cNvPr id="4" name="Picture 3"/>
          <p:cNvPicPr>
            <a:picLocks noChangeAspect="1"/>
          </p:cNvPicPr>
          <p:nvPr/>
        </p:nvPicPr>
        <p:blipFill>
          <a:blip r:embed="rId2"/>
          <a:stretch>
            <a:fillRect/>
          </a:stretch>
        </p:blipFill>
        <p:spPr>
          <a:xfrm>
            <a:off x="1609859" y="-19125"/>
            <a:ext cx="8487178" cy="6523390"/>
          </a:xfrm>
          <a:prstGeom prst="rect">
            <a:avLst/>
          </a:prstGeom>
        </p:spPr>
      </p:pic>
    </p:spTree>
    <p:extLst>
      <p:ext uri="{BB962C8B-B14F-4D97-AF65-F5344CB8AC3E}">
        <p14:creationId xmlns:p14="http://schemas.microsoft.com/office/powerpoint/2010/main" val="291383597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sz="3600" dirty="0" smtClean="0"/>
              <a:t>MENETAPKAN TUJUAN DAN MENYIAPKAN</a:t>
            </a:r>
            <a:r>
              <a:rPr lang="id-ID" dirty="0" smtClean="0"/>
              <a:t/>
            </a:r>
            <a:br>
              <a:rPr lang="id-ID" dirty="0" smtClean="0"/>
            </a:br>
            <a:r>
              <a:rPr lang="id-ID" b="1" i="1" dirty="0" smtClean="0"/>
              <a:t>(CLARIFY AIMS AND ESTABLISH SET)</a:t>
            </a:r>
            <a:endParaRPr lang="id-ID" b="1" i="1" dirty="0"/>
          </a:p>
        </p:txBody>
      </p:sp>
      <p:sp>
        <p:nvSpPr>
          <p:cNvPr id="3" name="Content Placeholder 2"/>
          <p:cNvSpPr>
            <a:spLocks noGrp="1"/>
          </p:cNvSpPr>
          <p:nvPr>
            <p:ph idx="1"/>
          </p:nvPr>
        </p:nvSpPr>
        <p:spPr/>
        <p:txBody>
          <a:bodyPr/>
          <a:lstStyle/>
          <a:p>
            <a:r>
              <a:rPr lang="id-ID" dirty="0"/>
              <a:t>Diskusi yang efektif, seperti halnya demonstrasi yang efektif, jelas fokus dan </a:t>
            </a:r>
            <a:r>
              <a:rPr lang="id-ID" i="1" dirty="0"/>
              <a:t>to the point</a:t>
            </a:r>
            <a:r>
              <a:rPr lang="id-ID" dirty="0"/>
              <a:t>. Pada </a:t>
            </a:r>
            <a:r>
              <a:rPr lang="id-ID" dirty="0" smtClean="0"/>
              <a:t>awal pembelajaran, </a:t>
            </a:r>
            <a:r>
              <a:rPr lang="id-ID" dirty="0"/>
              <a:t>guru harus </a:t>
            </a:r>
            <a:r>
              <a:rPr lang="id-ID" b="1" dirty="0"/>
              <a:t>menjelaskan tujuan diskusi dan membuat siswa siap berpartisipasi</a:t>
            </a:r>
            <a:r>
              <a:rPr lang="id-ID" dirty="0"/>
              <a:t>. </a:t>
            </a:r>
            <a:r>
              <a:rPr lang="id-ID" dirty="0" smtClean="0"/>
              <a:t>Guru juga </a:t>
            </a:r>
            <a:r>
              <a:rPr lang="id-ID" dirty="0"/>
              <a:t>harus </a:t>
            </a:r>
            <a:r>
              <a:rPr lang="id-ID" b="1" dirty="0"/>
              <a:t>mengajukan pertanyaan spesifik, mengemukakan masalah yang sesuai, atau menyajikan teka-teki situasi yang terkait dengan topik.</a:t>
            </a:r>
            <a:r>
              <a:rPr lang="id-ID" dirty="0"/>
              <a:t> Kegiatan ini harus dalam bentuk yang dapat dilakukan siswa memahami dan </a:t>
            </a:r>
            <a:r>
              <a:rPr lang="id-ID" dirty="0" smtClean="0"/>
              <a:t>merespon.</a:t>
            </a:r>
          </a:p>
          <a:p>
            <a:r>
              <a:rPr lang="id-ID" dirty="0" smtClean="0"/>
              <a:t>Pada fase ini terdapat kegiatan apersepsi (motivasi awal) untuk memfokuskan siswa agar dapat terlibat aktif selama proses pembelajaran diskusi.</a:t>
            </a:r>
            <a:endParaRPr lang="id-ID" dirty="0"/>
          </a:p>
        </p:txBody>
      </p:sp>
    </p:spTree>
    <p:extLst>
      <p:ext uri="{BB962C8B-B14F-4D97-AF65-F5344CB8AC3E}">
        <p14:creationId xmlns:p14="http://schemas.microsoft.com/office/powerpoint/2010/main" val="215462423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FOKUS DISKUSI</a:t>
            </a:r>
            <a:br>
              <a:rPr lang="id-ID" dirty="0" smtClean="0"/>
            </a:br>
            <a:r>
              <a:rPr lang="id-ID" b="1" i="1" dirty="0" smtClean="0"/>
              <a:t>(FOCUSS THE DISCUSSION)</a:t>
            </a:r>
            <a:endParaRPr lang="id-ID" b="1" i="1" dirty="0"/>
          </a:p>
        </p:txBody>
      </p:sp>
      <p:sp>
        <p:nvSpPr>
          <p:cNvPr id="3" name="Content Placeholder 2"/>
          <p:cNvSpPr>
            <a:spLocks noGrp="1"/>
          </p:cNvSpPr>
          <p:nvPr>
            <p:ph idx="1"/>
          </p:nvPr>
        </p:nvSpPr>
        <p:spPr>
          <a:xfrm>
            <a:off x="685800" y="2194560"/>
            <a:ext cx="5663485" cy="4024125"/>
          </a:xfrm>
        </p:spPr>
        <p:txBody>
          <a:bodyPr/>
          <a:lstStyle/>
          <a:p>
            <a:r>
              <a:rPr lang="id-ID" b="1" dirty="0" smtClean="0"/>
              <a:t>Menyatakan dengan jelas fokus permasalahan adalah salah satu kunci memulai diskusi yang baik. </a:t>
            </a:r>
          </a:p>
          <a:p>
            <a:r>
              <a:rPr lang="id-ID" dirty="0" smtClean="0"/>
              <a:t>Untuk memicu minat siswa dan membangun partisipasi siswa, pertanyaan diskusi atau fokus diskusi dapat dihubungkan dengan pengetahuan awal siswa atau pengalaman siswa sebelumnya. </a:t>
            </a:r>
            <a:endParaRPr lang="id-ID" dirty="0"/>
          </a:p>
        </p:txBody>
      </p:sp>
      <p:pic>
        <p:nvPicPr>
          <p:cNvPr id="4" name="Picture 3"/>
          <p:cNvPicPr>
            <a:picLocks noChangeAspect="1"/>
          </p:cNvPicPr>
          <p:nvPr/>
        </p:nvPicPr>
        <p:blipFill>
          <a:blip r:embed="rId2"/>
          <a:stretch>
            <a:fillRect/>
          </a:stretch>
        </p:blipFill>
        <p:spPr>
          <a:xfrm>
            <a:off x="6181859" y="2183259"/>
            <a:ext cx="6010141" cy="4493018"/>
          </a:xfrm>
          <a:prstGeom prst="rect">
            <a:avLst/>
          </a:prstGeom>
        </p:spPr>
      </p:pic>
    </p:spTree>
    <p:extLst>
      <p:ext uri="{BB962C8B-B14F-4D97-AF65-F5344CB8AC3E}">
        <p14:creationId xmlns:p14="http://schemas.microsoft.com/office/powerpoint/2010/main" val="108791221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MELAKSANAKAN DISKUSI </a:t>
            </a:r>
            <a:br>
              <a:rPr lang="id-ID" dirty="0" smtClean="0"/>
            </a:br>
            <a:r>
              <a:rPr lang="id-ID" b="1" i="1" dirty="0" smtClean="0"/>
              <a:t>(HOLD THE DISCUSSION)</a:t>
            </a:r>
            <a:endParaRPr lang="id-ID" dirty="0"/>
          </a:p>
        </p:txBody>
      </p:sp>
      <p:sp>
        <p:nvSpPr>
          <p:cNvPr id="3" name="Content Placeholder 2"/>
          <p:cNvSpPr>
            <a:spLocks noGrp="1"/>
          </p:cNvSpPr>
          <p:nvPr>
            <p:ph idx="1"/>
          </p:nvPr>
        </p:nvSpPr>
        <p:spPr/>
        <p:txBody>
          <a:bodyPr/>
          <a:lstStyle/>
          <a:p>
            <a:pPr marL="0" indent="0">
              <a:buNone/>
            </a:pPr>
            <a:r>
              <a:rPr lang="id-ID" dirty="0" smtClean="0"/>
              <a:t>Hal-hal yang perlu dilakukan selama pelaksanaan diskusi:</a:t>
            </a:r>
          </a:p>
          <a:p>
            <a:r>
              <a:rPr lang="id-ID" dirty="0" smtClean="0"/>
              <a:t>Menyimpan catatan (membuat list semua ide/gagasan yang muncul selama diskusi),</a:t>
            </a:r>
          </a:p>
          <a:p>
            <a:r>
              <a:rPr lang="id-ID" dirty="0" smtClean="0"/>
              <a:t>Guru mendengarkan ide-ide/gagasan-gagasan siswa selama diskusi berlangsung,</a:t>
            </a:r>
          </a:p>
          <a:p>
            <a:r>
              <a:rPr lang="id-ID" dirty="0" smtClean="0"/>
              <a:t>Menggunakan jeda (wait-time) selama proses diskusi berlangsung,</a:t>
            </a:r>
          </a:p>
          <a:p>
            <a:r>
              <a:rPr lang="id-ID" dirty="0" smtClean="0"/>
              <a:t>Guru memberikan respons terhadap jawaban siswa,</a:t>
            </a:r>
          </a:p>
          <a:p>
            <a:r>
              <a:rPr lang="id-ID" dirty="0" smtClean="0"/>
              <a:t>Guru memberikan respons terhadap ide-ide yang disampaikan siswa,</a:t>
            </a:r>
          </a:p>
          <a:p>
            <a:r>
              <a:rPr lang="id-ID" dirty="0" smtClean="0"/>
              <a:t>Guru memberikan gagasan/opini,</a:t>
            </a:r>
          </a:p>
          <a:p>
            <a:r>
              <a:rPr lang="id-ID" i="1" dirty="0" smtClean="0"/>
              <a:t>Having fun</a:t>
            </a:r>
            <a:r>
              <a:rPr lang="id-ID" dirty="0" smtClean="0"/>
              <a:t>, menikmati setiap proses selama kegiatan diskusi berlangsung.</a:t>
            </a:r>
            <a:endParaRPr lang="id-ID" dirty="0"/>
          </a:p>
        </p:txBody>
      </p:sp>
    </p:spTree>
    <p:extLst>
      <p:ext uri="{BB962C8B-B14F-4D97-AF65-F5344CB8AC3E}">
        <p14:creationId xmlns:p14="http://schemas.microsoft.com/office/powerpoint/2010/main" val="41950926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MENGAKHIRI DISKUSI</a:t>
            </a:r>
            <a:br>
              <a:rPr lang="id-ID" dirty="0" smtClean="0"/>
            </a:br>
            <a:r>
              <a:rPr lang="id-ID" b="1" i="1" dirty="0" smtClean="0"/>
              <a:t>(END THE DISCUSSION)</a:t>
            </a:r>
            <a:endParaRPr lang="id-ID" dirty="0"/>
          </a:p>
        </p:txBody>
      </p:sp>
      <p:sp>
        <p:nvSpPr>
          <p:cNvPr id="3" name="Content Placeholder 2"/>
          <p:cNvSpPr>
            <a:spLocks noGrp="1"/>
          </p:cNvSpPr>
          <p:nvPr>
            <p:ph idx="1"/>
          </p:nvPr>
        </p:nvSpPr>
        <p:spPr/>
        <p:txBody>
          <a:bodyPr/>
          <a:lstStyle/>
          <a:p>
            <a:pPr marL="0" indent="0">
              <a:buNone/>
            </a:pPr>
            <a:r>
              <a:rPr lang="id-ID" dirty="0" smtClean="0"/>
              <a:t>Guru mengakhiri diskusi dengan berbagai cara, misalnya: </a:t>
            </a:r>
          </a:p>
          <a:p>
            <a:r>
              <a:rPr lang="id-ID" dirty="0" smtClean="0"/>
              <a:t>guru </a:t>
            </a:r>
            <a:r>
              <a:rPr lang="en-US" dirty="0" err="1" smtClean="0"/>
              <a:t>merangkum</a:t>
            </a:r>
            <a:r>
              <a:rPr lang="en-US" dirty="0" smtClean="0"/>
              <a:t> </a:t>
            </a:r>
            <a:r>
              <a:rPr lang="en-US" dirty="0" err="1"/>
              <a:t>dalam</a:t>
            </a:r>
            <a:r>
              <a:rPr lang="en-US" dirty="0"/>
              <a:t> </a:t>
            </a:r>
            <a:r>
              <a:rPr lang="en-US" dirty="0" err="1"/>
              <a:t>beberapa</a:t>
            </a:r>
            <a:r>
              <a:rPr lang="en-US" dirty="0"/>
              <a:t> </a:t>
            </a:r>
            <a:r>
              <a:rPr lang="en-US" dirty="0" err="1"/>
              <a:t>kalimat</a:t>
            </a:r>
            <a:r>
              <a:rPr lang="en-US" dirty="0"/>
              <a:t> </a:t>
            </a:r>
            <a:r>
              <a:rPr lang="id-ID" dirty="0" smtClean="0"/>
              <a:t>tentang </a:t>
            </a:r>
            <a:r>
              <a:rPr lang="en-US" dirty="0" err="1" smtClean="0"/>
              <a:t>apa</a:t>
            </a:r>
            <a:r>
              <a:rPr lang="en-US" dirty="0" smtClean="0"/>
              <a:t> </a:t>
            </a:r>
            <a:r>
              <a:rPr lang="en-US" dirty="0"/>
              <a:t>yang </a:t>
            </a:r>
            <a:r>
              <a:rPr lang="en-US" dirty="0" err="1"/>
              <a:t>telah</a:t>
            </a:r>
            <a:r>
              <a:rPr lang="en-US" dirty="0"/>
              <a:t> </a:t>
            </a:r>
            <a:r>
              <a:rPr lang="id-ID" dirty="0" smtClean="0"/>
              <a:t>didiskusikan </a:t>
            </a:r>
            <a:r>
              <a:rPr lang="en-US" dirty="0" err="1" smtClean="0"/>
              <a:t>dan</a:t>
            </a:r>
            <a:r>
              <a:rPr lang="en-US" dirty="0" smtClean="0"/>
              <a:t> </a:t>
            </a:r>
            <a:r>
              <a:rPr lang="en-US" dirty="0" err="1"/>
              <a:t>mencoba</a:t>
            </a:r>
            <a:r>
              <a:rPr lang="en-US" dirty="0"/>
              <a:t> </a:t>
            </a:r>
            <a:r>
              <a:rPr lang="en-US" dirty="0" err="1"/>
              <a:t>untuk</a:t>
            </a:r>
            <a:r>
              <a:rPr lang="en-US" dirty="0"/>
              <a:t> </a:t>
            </a:r>
            <a:r>
              <a:rPr lang="en-US" dirty="0" err="1"/>
              <a:t>mengikat</a:t>
            </a:r>
            <a:r>
              <a:rPr lang="en-US" dirty="0"/>
              <a:t> </a:t>
            </a:r>
            <a:r>
              <a:rPr lang="en-US" dirty="0" err="1"/>
              <a:t>berbagai</a:t>
            </a:r>
            <a:r>
              <a:rPr lang="en-US" dirty="0"/>
              <a:t> ide </a:t>
            </a:r>
            <a:r>
              <a:rPr lang="en-US" dirty="0" err="1"/>
              <a:t>bersama</a:t>
            </a:r>
            <a:r>
              <a:rPr lang="en-US" dirty="0"/>
              <a:t> </a:t>
            </a:r>
            <a:r>
              <a:rPr lang="en-US" dirty="0" err="1"/>
              <a:t>atau</a:t>
            </a:r>
            <a:r>
              <a:rPr lang="en-US" dirty="0"/>
              <a:t> </a:t>
            </a:r>
            <a:r>
              <a:rPr lang="en-US" dirty="0" err="1"/>
              <a:t>menghubungkannya</a:t>
            </a:r>
            <a:r>
              <a:rPr lang="en-US" dirty="0"/>
              <a:t> </a:t>
            </a:r>
            <a:r>
              <a:rPr lang="en-US" dirty="0" err="1"/>
              <a:t>dengan</a:t>
            </a:r>
            <a:r>
              <a:rPr lang="en-US" dirty="0"/>
              <a:t> </a:t>
            </a:r>
            <a:r>
              <a:rPr lang="en-US" dirty="0" err="1"/>
              <a:t>topik</a:t>
            </a:r>
            <a:r>
              <a:rPr lang="en-US" dirty="0"/>
              <a:t> yang </a:t>
            </a:r>
            <a:r>
              <a:rPr lang="en-US" dirty="0" err="1"/>
              <a:t>lebih</a:t>
            </a:r>
            <a:r>
              <a:rPr lang="en-US" dirty="0"/>
              <a:t> </a:t>
            </a:r>
            <a:r>
              <a:rPr lang="en-US" dirty="0" err="1"/>
              <a:t>besar</a:t>
            </a:r>
            <a:r>
              <a:rPr lang="en-US" dirty="0"/>
              <a:t> </a:t>
            </a:r>
            <a:r>
              <a:rPr lang="en-US" dirty="0" err="1"/>
              <a:t>sedang</a:t>
            </a:r>
            <a:r>
              <a:rPr lang="en-US" dirty="0"/>
              <a:t> </a:t>
            </a:r>
            <a:r>
              <a:rPr lang="en-US" dirty="0" err="1" smtClean="0"/>
              <a:t>dipelajari</a:t>
            </a:r>
            <a:r>
              <a:rPr lang="id-ID" dirty="0" smtClean="0"/>
              <a:t>.</a:t>
            </a:r>
          </a:p>
          <a:p>
            <a:r>
              <a:rPr lang="id-ID" dirty="0" smtClean="0"/>
              <a:t>Guru menutup diskusi dengan presentasi singkat yang menyoroti informasi baru atai informasi yang sebelumnya telah dipelajari.</a:t>
            </a:r>
          </a:p>
          <a:p>
            <a:r>
              <a:rPr lang="id-ID" dirty="0" smtClean="0"/>
              <a:t>Guru meminta siswa untuk merangkum diskusi dengan memberikan pertanyaan, seperti, ”Apa hal utama yang Anda peroleh dalam diskusi hari ini?”, atau, ”Menurut Anda, apa poin paling provokatif selama diskusi kita berlangsung?”, atau, ”Apa kesimpulan yang Anda peroleh berdasarkan diskusi kita hari ini?”</a:t>
            </a:r>
            <a:endParaRPr lang="id-ID" dirty="0"/>
          </a:p>
        </p:txBody>
      </p:sp>
    </p:spTree>
    <p:extLst>
      <p:ext uri="{BB962C8B-B14F-4D97-AF65-F5344CB8AC3E}">
        <p14:creationId xmlns:p14="http://schemas.microsoft.com/office/powerpoint/2010/main" val="192733879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MENANYAKAN DISKUSI </a:t>
            </a:r>
            <a:br>
              <a:rPr lang="id-ID" dirty="0" smtClean="0"/>
            </a:br>
            <a:r>
              <a:rPr lang="id-ID" b="1" i="1" dirty="0" smtClean="0"/>
              <a:t>(DEBRIEF THE DISCUSSION)</a:t>
            </a:r>
            <a:endParaRPr lang="id-ID" dirty="0"/>
          </a:p>
        </p:txBody>
      </p:sp>
      <p:sp>
        <p:nvSpPr>
          <p:cNvPr id="3" name="Content Placeholder 2"/>
          <p:cNvSpPr>
            <a:spLocks noGrp="1"/>
          </p:cNvSpPr>
          <p:nvPr>
            <p:ph idx="1"/>
          </p:nvPr>
        </p:nvSpPr>
        <p:spPr/>
        <p:txBody>
          <a:bodyPr/>
          <a:lstStyle/>
          <a:p>
            <a:r>
              <a:rPr lang="id-ID" dirty="0" smtClean="0"/>
              <a:t>Jika pada saat mengakhiri diskusi yang ditanyakan adalah konten diskusi, dalam fase ini yang ditanyakan adalah pada cara diskusi berlangsung. Lebih kepada </a:t>
            </a:r>
            <a:r>
              <a:rPr lang="id-ID" b="1" dirty="0" smtClean="0"/>
              <a:t>refleksi proses diskusi</a:t>
            </a:r>
            <a:r>
              <a:rPr lang="id-ID" dirty="0" smtClean="0"/>
              <a:t>.</a:t>
            </a:r>
          </a:p>
          <a:p>
            <a:r>
              <a:rPr lang="id-ID" dirty="0" smtClean="0"/>
              <a:t>Untuk merefleksi proses diskusi yang sedang berlangsung, guru bisa mengajukan beberapa pertanyaan, seperti, ”Bagaimana menurut Anda proses diskusi kita hari ini? Apakah semua orang sudah memperoleh kesempatan untuk berpartisipasi?”, ”Apakah kita saling mendengarkan gagasan?”, ”Adakah saat diskusi tersebut macet atau motivasi untuk menyampaikan ide menurun? Mengapa hal itu bisa terjadi? Apa yang bisa kita lakukan agar diskusi selanjutnya bisa berjalan lancar dan penuh semangat?”</a:t>
            </a:r>
            <a:endParaRPr lang="id-ID" dirty="0"/>
          </a:p>
        </p:txBody>
      </p:sp>
    </p:spTree>
    <p:extLst>
      <p:ext uri="{BB962C8B-B14F-4D97-AF65-F5344CB8AC3E}">
        <p14:creationId xmlns:p14="http://schemas.microsoft.com/office/powerpoint/2010/main" val="49113432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r>
              <a:rPr lang="id-ID" dirty="0"/>
              <a:t>Dua kesalahpahaman umum yang </a:t>
            </a:r>
            <a:r>
              <a:rPr lang="id-ID" dirty="0" smtClean="0"/>
              <a:t>dimiliki oleh </a:t>
            </a:r>
            <a:r>
              <a:rPr lang="id-ID" dirty="0"/>
              <a:t>banyak guru adalah bahwa perencanaan untuk diskusi membutuhkan upaya yang lebih sedikit daripada perencanaan untuk jenis </a:t>
            </a:r>
            <a:r>
              <a:rPr lang="id-ID" dirty="0" smtClean="0"/>
              <a:t>model pembelajaran lainnya </a:t>
            </a:r>
            <a:r>
              <a:rPr lang="id-ID" dirty="0"/>
              <a:t>dan bahwa diskusi dapat tidak benar-benar direncanakan sama sekali karena mereka bergantung pada interaksi spontan dan tidak terduga di antara siswa. </a:t>
            </a:r>
            <a:r>
              <a:rPr lang="id-ID" b="1" dirty="0"/>
              <a:t>Kedua ide ini salah</a:t>
            </a:r>
            <a:r>
              <a:rPr lang="id-ID" dirty="0"/>
              <a:t>.</a:t>
            </a:r>
          </a:p>
          <a:p>
            <a:r>
              <a:rPr lang="en-US" dirty="0" err="1"/>
              <a:t>Merencanakan</a:t>
            </a:r>
            <a:r>
              <a:rPr lang="en-US" dirty="0"/>
              <a:t> </a:t>
            </a:r>
            <a:r>
              <a:rPr lang="en-US" dirty="0" err="1"/>
              <a:t>diskusi</a:t>
            </a:r>
            <a:r>
              <a:rPr lang="en-US" dirty="0"/>
              <a:t> </a:t>
            </a:r>
            <a:r>
              <a:rPr lang="en-US" dirty="0" err="1"/>
              <a:t>membutuhkan</a:t>
            </a:r>
            <a:r>
              <a:rPr lang="en-US" dirty="0"/>
              <a:t> </a:t>
            </a:r>
            <a:r>
              <a:rPr lang="en-US" dirty="0" err="1"/>
              <a:t>usaha</a:t>
            </a:r>
            <a:r>
              <a:rPr lang="en-US" dirty="0"/>
              <a:t> </a:t>
            </a:r>
            <a:r>
              <a:rPr lang="en-US" dirty="0" err="1"/>
              <a:t>sebanyak</a:t>
            </a:r>
            <a:r>
              <a:rPr lang="en-US" dirty="0"/>
              <a:t> </a:t>
            </a:r>
            <a:r>
              <a:rPr lang="en-US" dirty="0" err="1"/>
              <a:t>mungkin</a:t>
            </a:r>
            <a:r>
              <a:rPr lang="en-US" dirty="0"/>
              <a:t>, </a:t>
            </a:r>
            <a:r>
              <a:rPr lang="en-US" dirty="0" err="1"/>
              <a:t>bahkan</a:t>
            </a:r>
            <a:r>
              <a:rPr lang="en-US" dirty="0"/>
              <a:t> </a:t>
            </a:r>
            <a:r>
              <a:rPr lang="en-US" dirty="0" err="1"/>
              <a:t>mungkin</a:t>
            </a:r>
            <a:r>
              <a:rPr lang="en-US" dirty="0"/>
              <a:t> </a:t>
            </a:r>
            <a:r>
              <a:rPr lang="en-US" dirty="0" err="1"/>
              <a:t>lebih</a:t>
            </a:r>
            <a:r>
              <a:rPr lang="en-US" dirty="0"/>
              <a:t> </a:t>
            </a:r>
            <a:r>
              <a:rPr lang="en-US" dirty="0" err="1"/>
              <a:t>banyak</a:t>
            </a:r>
            <a:r>
              <a:rPr lang="en-US" dirty="0"/>
              <a:t> </a:t>
            </a:r>
            <a:r>
              <a:rPr lang="en-US" dirty="0" err="1"/>
              <a:t>dari</a:t>
            </a:r>
            <a:r>
              <a:rPr lang="en-US" dirty="0"/>
              <a:t> </a:t>
            </a:r>
            <a:r>
              <a:rPr lang="en-US" dirty="0" err="1"/>
              <a:t>persiapan</a:t>
            </a:r>
            <a:r>
              <a:rPr lang="en-US" dirty="0"/>
              <a:t> model </a:t>
            </a:r>
            <a:r>
              <a:rPr lang="en-US" dirty="0" err="1"/>
              <a:t>pembelajaran</a:t>
            </a:r>
            <a:r>
              <a:rPr lang="en-US" dirty="0"/>
              <a:t> lain, </a:t>
            </a:r>
            <a:r>
              <a:rPr lang="en-US" dirty="0" err="1"/>
              <a:t>meskipun</a:t>
            </a:r>
            <a:r>
              <a:rPr lang="en-US" dirty="0"/>
              <a:t> </a:t>
            </a:r>
            <a:r>
              <a:rPr lang="en-US" dirty="0" err="1"/>
              <a:t>spontanitas</a:t>
            </a:r>
            <a:r>
              <a:rPr lang="en-US" dirty="0"/>
              <a:t> </a:t>
            </a:r>
            <a:r>
              <a:rPr lang="en-US" dirty="0" err="1"/>
              <a:t>dan</a:t>
            </a:r>
            <a:r>
              <a:rPr lang="en-US" dirty="0"/>
              <a:t> </a:t>
            </a:r>
            <a:r>
              <a:rPr lang="en-US" dirty="0" err="1"/>
              <a:t>fleksibilitas</a:t>
            </a:r>
            <a:r>
              <a:rPr lang="en-US" dirty="0"/>
              <a:t> </a:t>
            </a:r>
            <a:r>
              <a:rPr lang="en-US" dirty="0" err="1"/>
              <a:t>penting</a:t>
            </a:r>
            <a:r>
              <a:rPr lang="en-US" dirty="0"/>
              <a:t> </a:t>
            </a:r>
            <a:r>
              <a:rPr lang="en-US" dirty="0" err="1"/>
              <a:t>dalam</a:t>
            </a:r>
            <a:r>
              <a:rPr lang="en-US" dirty="0"/>
              <a:t> </a:t>
            </a:r>
            <a:r>
              <a:rPr lang="en-US" dirty="0" err="1"/>
              <a:t>diskusi</a:t>
            </a:r>
            <a:r>
              <a:rPr lang="en-US" dirty="0"/>
              <a:t>. </a:t>
            </a:r>
            <a:r>
              <a:rPr lang="en-US" b="1" dirty="0" err="1"/>
              <a:t>Perencanaan</a:t>
            </a:r>
            <a:r>
              <a:rPr lang="en-US" b="1" dirty="0"/>
              <a:t> </a:t>
            </a:r>
            <a:r>
              <a:rPr lang="en-US" b="1" dirty="0"/>
              <a:t>yang </a:t>
            </a:r>
            <a:r>
              <a:rPr lang="en-US" b="1" dirty="0" err="1"/>
              <a:t>baik</a:t>
            </a:r>
            <a:r>
              <a:rPr lang="en-US" b="1" dirty="0"/>
              <a:t> </a:t>
            </a:r>
            <a:r>
              <a:rPr lang="en-US" dirty="0" err="1" smtClean="0"/>
              <a:t>sebelumnya</a:t>
            </a:r>
            <a:r>
              <a:rPr lang="en-US" dirty="0" smtClean="0"/>
              <a:t> yang </a:t>
            </a:r>
            <a:r>
              <a:rPr lang="en-US" dirty="0" err="1"/>
              <a:t>memungkinkan</a:t>
            </a:r>
            <a:r>
              <a:rPr lang="en-US" dirty="0"/>
              <a:t> </a:t>
            </a:r>
            <a:r>
              <a:rPr lang="en-US" dirty="0" err="1"/>
              <a:t>tindakan</a:t>
            </a:r>
            <a:r>
              <a:rPr lang="en-US" dirty="0"/>
              <a:t> </a:t>
            </a:r>
            <a:r>
              <a:rPr lang="en-US" dirty="0" err="1"/>
              <a:t>munculnya</a:t>
            </a:r>
            <a:r>
              <a:rPr lang="en-US" dirty="0"/>
              <a:t> </a:t>
            </a:r>
            <a:r>
              <a:rPr lang="en-US" dirty="0" err="1"/>
              <a:t>spontanitas</a:t>
            </a:r>
            <a:r>
              <a:rPr lang="en-US" dirty="0"/>
              <a:t> </a:t>
            </a:r>
            <a:r>
              <a:rPr lang="en-US" dirty="0" err="1"/>
              <a:t>dan</a:t>
            </a:r>
            <a:r>
              <a:rPr lang="en-US" dirty="0"/>
              <a:t> </a:t>
            </a:r>
            <a:r>
              <a:rPr lang="en-US" dirty="0" err="1"/>
              <a:t>fleksibilitas</a:t>
            </a:r>
            <a:endParaRPr lang="id-ID" dirty="0"/>
          </a:p>
        </p:txBody>
      </p:sp>
    </p:spTree>
    <p:extLst>
      <p:ext uri="{BB962C8B-B14F-4D97-AF65-F5344CB8AC3E}">
        <p14:creationId xmlns:p14="http://schemas.microsoft.com/office/powerpoint/2010/main" val="362681539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97864" y="2580294"/>
            <a:ext cx="8610600" cy="1293028"/>
          </a:xfrm>
        </p:spPr>
        <p:txBody>
          <a:bodyPr>
            <a:normAutofit fontScale="90000"/>
          </a:bodyPr>
          <a:lstStyle/>
          <a:p>
            <a:pPr algn="ctr"/>
            <a:r>
              <a:rPr lang="id-ID" b="1" dirty="0" smtClean="0"/>
              <a:t>Bagaimanakah merencanakan pembelajaran diskusi?</a:t>
            </a:r>
            <a:endParaRPr lang="id-ID" b="1" dirty="0"/>
          </a:p>
        </p:txBody>
      </p:sp>
    </p:spTree>
    <p:extLst>
      <p:ext uri="{BB962C8B-B14F-4D97-AF65-F5344CB8AC3E}">
        <p14:creationId xmlns:p14="http://schemas.microsoft.com/office/powerpoint/2010/main" val="238735037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MERENCANAKAN DISKUSI KELAS</a:t>
            </a:r>
            <a:endParaRPr lang="id-ID" dirty="0"/>
          </a:p>
        </p:txBody>
      </p:sp>
      <p:sp>
        <p:nvSpPr>
          <p:cNvPr id="3" name="Content Placeholder 2"/>
          <p:cNvSpPr>
            <a:spLocks noGrp="1"/>
          </p:cNvSpPr>
          <p:nvPr>
            <p:ph idx="1"/>
          </p:nvPr>
        </p:nvSpPr>
        <p:spPr/>
        <p:txBody>
          <a:bodyPr/>
          <a:lstStyle/>
          <a:p>
            <a:r>
              <a:rPr lang="id-ID" dirty="0" smtClean="0"/>
              <a:t>Mempertimbangkan tujuan </a:t>
            </a:r>
            <a:r>
              <a:rPr lang="id-ID" b="1" i="1" dirty="0" smtClean="0"/>
              <a:t>(consider purposes)</a:t>
            </a:r>
          </a:p>
          <a:p>
            <a:r>
              <a:rPr lang="id-ID" dirty="0" smtClean="0"/>
              <a:t>Mempertimbangkan karakteristik siswa </a:t>
            </a:r>
            <a:r>
              <a:rPr lang="id-ID" b="1" i="1" dirty="0" smtClean="0"/>
              <a:t>(consider students)</a:t>
            </a:r>
          </a:p>
          <a:p>
            <a:r>
              <a:rPr lang="id-ID" dirty="0" smtClean="0"/>
              <a:t>Memilih sebuah pendekatan </a:t>
            </a:r>
            <a:r>
              <a:rPr lang="id-ID" b="1" i="1" dirty="0" smtClean="0"/>
              <a:t>(choose an approach)</a:t>
            </a:r>
            <a:r>
              <a:rPr lang="id-ID" dirty="0" smtClean="0"/>
              <a:t> </a:t>
            </a:r>
            <a:r>
              <a:rPr lang="id-ID" dirty="0" smtClean="0">
                <a:sym typeface="Wingdings" panose="05000000000000000000" pitchFamily="2" charset="2"/>
              </a:rPr>
              <a:t> recitation, inquiry or problem-besed discussion, sharing-based discussion.</a:t>
            </a:r>
            <a:endParaRPr lang="id-ID" dirty="0" smtClean="0"/>
          </a:p>
          <a:p>
            <a:r>
              <a:rPr lang="id-ID" dirty="0" smtClean="0"/>
              <a:t>Membuat perencanaan aktivitas pembelajaran </a:t>
            </a:r>
            <a:r>
              <a:rPr lang="id-ID" b="1" i="1" dirty="0" smtClean="0"/>
              <a:t>(make a plan)</a:t>
            </a:r>
          </a:p>
          <a:p>
            <a:r>
              <a:rPr lang="id-ID" dirty="0" smtClean="0"/>
              <a:t>Mengembangkan strategi bertanya </a:t>
            </a:r>
            <a:r>
              <a:rPr lang="id-ID" b="1" i="1" dirty="0" smtClean="0"/>
              <a:t>(develop a questioning strategy)</a:t>
            </a:r>
          </a:p>
          <a:p>
            <a:r>
              <a:rPr lang="id-ID" dirty="0" smtClean="0"/>
              <a:t>Gunakan ruang fisik dengan tepat </a:t>
            </a:r>
            <a:r>
              <a:rPr lang="id-ID" b="1" i="1" dirty="0" smtClean="0"/>
              <a:t>(use physical space appropiately) </a:t>
            </a:r>
            <a:r>
              <a:rPr lang="id-ID" dirty="0" smtClean="0">
                <a:sym typeface="Wingdings" panose="05000000000000000000" pitchFamily="2" charset="2"/>
              </a:rPr>
              <a:t> pengaturan ruangan terbaik menggunakan bentuk U atau bentuk lingkaran.</a:t>
            </a:r>
            <a:endParaRPr lang="id-ID" dirty="0" smtClean="0"/>
          </a:p>
          <a:p>
            <a:endParaRPr lang="id-ID" dirty="0"/>
          </a:p>
        </p:txBody>
      </p:sp>
    </p:spTree>
    <p:extLst>
      <p:ext uri="{BB962C8B-B14F-4D97-AF65-F5344CB8AC3E}">
        <p14:creationId xmlns:p14="http://schemas.microsoft.com/office/powerpoint/2010/main" val="240396443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a:t>Mempertimbangkan tujuan </a:t>
            </a:r>
            <a:r>
              <a:rPr lang="id-ID" b="1" i="1" dirty="0"/>
              <a:t>(consider purposes)</a:t>
            </a:r>
            <a:br>
              <a:rPr lang="id-ID" b="1" i="1" dirty="0"/>
            </a:br>
            <a:endParaRPr lang="id-ID" dirty="0"/>
          </a:p>
        </p:txBody>
      </p:sp>
      <p:sp>
        <p:nvSpPr>
          <p:cNvPr id="3" name="Content Placeholder 2"/>
          <p:cNvSpPr>
            <a:spLocks noGrp="1"/>
          </p:cNvSpPr>
          <p:nvPr>
            <p:ph idx="1"/>
          </p:nvPr>
        </p:nvSpPr>
        <p:spPr/>
        <p:txBody>
          <a:bodyPr/>
          <a:lstStyle/>
          <a:p>
            <a:pPr marL="0" indent="0">
              <a:buNone/>
            </a:pPr>
            <a:r>
              <a:rPr lang="id-ID" dirty="0" smtClean="0"/>
              <a:t>Pada umumnya, tujuan yang perlu dipertimbangkan guru untuk dicapai dalam sebuah diskusi adalah:</a:t>
            </a:r>
          </a:p>
          <a:p>
            <a:r>
              <a:rPr lang="id-ID" dirty="0" smtClean="0"/>
              <a:t>Memeriksa pemahaman konsep siswa tentang tugas membaca atau presentasi melalui komunikasi lisan.</a:t>
            </a:r>
          </a:p>
          <a:p>
            <a:r>
              <a:rPr lang="id-ID" dirty="0" smtClean="0"/>
              <a:t>Mengajarkan keterampilan berpikir.</a:t>
            </a:r>
          </a:p>
          <a:p>
            <a:r>
              <a:rPr lang="id-ID" dirty="0" smtClean="0"/>
              <a:t>Berbagi pengalaman.</a:t>
            </a:r>
            <a:endParaRPr lang="id-ID" dirty="0"/>
          </a:p>
        </p:txBody>
      </p:sp>
    </p:spTree>
    <p:extLst>
      <p:ext uri="{BB962C8B-B14F-4D97-AF65-F5344CB8AC3E}">
        <p14:creationId xmlns:p14="http://schemas.microsoft.com/office/powerpoint/2010/main" val="39857687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a:t>Mempertimbangkan karakteristik siswa </a:t>
            </a:r>
            <a:r>
              <a:rPr lang="id-ID" b="1" i="1" dirty="0"/>
              <a:t>(consider students)</a:t>
            </a:r>
            <a:endParaRPr lang="id-ID" dirty="0"/>
          </a:p>
        </p:txBody>
      </p:sp>
      <p:sp>
        <p:nvSpPr>
          <p:cNvPr id="3" name="Content Placeholder 2"/>
          <p:cNvSpPr>
            <a:spLocks noGrp="1"/>
          </p:cNvSpPr>
          <p:nvPr>
            <p:ph idx="1"/>
          </p:nvPr>
        </p:nvSpPr>
        <p:spPr/>
        <p:txBody>
          <a:bodyPr/>
          <a:lstStyle/>
          <a:p>
            <a:r>
              <a:rPr lang="id-ID" dirty="0"/>
              <a:t>Ketika merencanakan diskusi, penting untuk menemukan cara untuk mendorong partisipasi oleh sebanyak mungkin siswa, bukan hanya </a:t>
            </a:r>
            <a:r>
              <a:rPr lang="id-ID" dirty="0" smtClean="0"/>
              <a:t>siswa yang cerdas.</a:t>
            </a:r>
          </a:p>
          <a:p>
            <a:r>
              <a:rPr lang="id-ID" dirty="0" smtClean="0"/>
              <a:t>Untuk mendorong partisipasi, perlu untuk </a:t>
            </a:r>
            <a:r>
              <a:rPr lang="id-ID" dirty="0"/>
              <a:t>dipersiapkan </a:t>
            </a:r>
            <a:r>
              <a:rPr lang="id-ID" dirty="0" smtClean="0"/>
              <a:t>pertanyaan </a:t>
            </a:r>
            <a:r>
              <a:rPr lang="id-ID" dirty="0"/>
              <a:t>dan ide yang akan memicu minat kelompok siswa yang </a:t>
            </a:r>
            <a:r>
              <a:rPr lang="id-ID" dirty="0" smtClean="0"/>
              <a:t>beragam.</a:t>
            </a:r>
          </a:p>
          <a:p>
            <a:r>
              <a:rPr lang="id-ID" dirty="0" smtClean="0"/>
              <a:t>Untuk itu pula, guru perlu memahami karakteristik siswa dalam aktivitas pembelajaran sehingga dapat memetakan bagaimana merencanakan keterlibatan siswa sebanyak mungkin.</a:t>
            </a:r>
            <a:endParaRPr lang="id-ID" dirty="0"/>
          </a:p>
        </p:txBody>
      </p:sp>
    </p:spTree>
    <p:extLst>
      <p:ext uri="{BB962C8B-B14F-4D97-AF65-F5344CB8AC3E}">
        <p14:creationId xmlns:p14="http://schemas.microsoft.com/office/powerpoint/2010/main" val="61226834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a:t>Memilih sebuah pendekatan </a:t>
            </a:r>
            <a:r>
              <a:rPr lang="id-ID" b="1" i="1" dirty="0"/>
              <a:t>(choose an approach)</a:t>
            </a:r>
            <a:endParaRPr lang="id-ID" dirty="0"/>
          </a:p>
        </p:txBody>
      </p:sp>
      <p:sp>
        <p:nvSpPr>
          <p:cNvPr id="3" name="Content Placeholder 2"/>
          <p:cNvSpPr>
            <a:spLocks noGrp="1"/>
          </p:cNvSpPr>
          <p:nvPr>
            <p:ph idx="1"/>
          </p:nvPr>
        </p:nvSpPr>
        <p:spPr>
          <a:xfrm>
            <a:off x="685800" y="2194560"/>
            <a:ext cx="10820400" cy="4309271"/>
          </a:xfrm>
        </p:spPr>
        <p:txBody>
          <a:bodyPr>
            <a:normAutofit fontScale="92500" lnSpcReduction="20000"/>
          </a:bodyPr>
          <a:lstStyle/>
          <a:p>
            <a:pPr marL="0" indent="0">
              <a:buNone/>
            </a:pPr>
            <a:r>
              <a:rPr lang="id-ID" dirty="0" smtClean="0"/>
              <a:t>Pendekatan yang dipilih harus mencerminkan tujuan yang telah ditetapkan di awal.</a:t>
            </a:r>
          </a:p>
          <a:p>
            <a:r>
              <a:rPr lang="id-ID" b="1" dirty="0" smtClean="0"/>
              <a:t>Recitation</a:t>
            </a:r>
          </a:p>
          <a:p>
            <a:pPr marL="0" indent="0">
              <a:buNone/>
            </a:pPr>
            <a:r>
              <a:rPr lang="id-ID" dirty="0" smtClean="0"/>
              <a:t>Sesi tanya-jawab singkat (diskusi resitasi) tentang bahan bacaan yang ditugaskan dapat digunakan sarana untuk memeriksa pemahaman siswa.</a:t>
            </a:r>
          </a:p>
          <a:p>
            <a:r>
              <a:rPr lang="id-ID" b="1" dirty="0" smtClean="0"/>
              <a:t>Inquiry or problem-based discussion</a:t>
            </a:r>
          </a:p>
          <a:p>
            <a:pPr marL="0" indent="0">
              <a:buNone/>
            </a:pPr>
            <a:r>
              <a:rPr lang="en-US" dirty="0"/>
              <a:t>guru </a:t>
            </a:r>
            <a:r>
              <a:rPr lang="en-US" dirty="0" err="1"/>
              <a:t>mendorong</a:t>
            </a:r>
            <a:r>
              <a:rPr lang="en-US" dirty="0"/>
              <a:t> </a:t>
            </a:r>
            <a:r>
              <a:rPr lang="en-US" dirty="0" err="1"/>
              <a:t>siswa</a:t>
            </a:r>
            <a:r>
              <a:rPr lang="en-US" dirty="0"/>
              <a:t> </a:t>
            </a:r>
            <a:r>
              <a:rPr lang="en-US" dirty="0" err="1"/>
              <a:t>untuk</a:t>
            </a:r>
            <a:r>
              <a:rPr lang="en-US" dirty="0"/>
              <a:t> </a:t>
            </a:r>
            <a:r>
              <a:rPr lang="en-US" dirty="0" err="1"/>
              <a:t>bertanya</a:t>
            </a:r>
            <a:r>
              <a:rPr lang="en-US" dirty="0"/>
              <a:t>, </a:t>
            </a:r>
            <a:r>
              <a:rPr lang="en-US" dirty="0" err="1"/>
              <a:t>menghasilkan</a:t>
            </a:r>
            <a:r>
              <a:rPr lang="en-US" dirty="0"/>
              <a:t> data </a:t>
            </a:r>
            <a:r>
              <a:rPr lang="en-US" dirty="0" err="1" smtClean="0"/>
              <a:t>empiris</a:t>
            </a:r>
            <a:r>
              <a:rPr lang="en-US" dirty="0" smtClean="0"/>
              <a:t>,</a:t>
            </a:r>
            <a:r>
              <a:rPr lang="id-ID" dirty="0" smtClean="0"/>
              <a:t> </a:t>
            </a:r>
            <a:r>
              <a:rPr lang="en-US" dirty="0" err="1" smtClean="0"/>
              <a:t>merumuskan</a:t>
            </a:r>
            <a:r>
              <a:rPr lang="en-US" dirty="0" smtClean="0"/>
              <a:t> </a:t>
            </a:r>
            <a:r>
              <a:rPr lang="en-US" dirty="0" err="1" smtClean="0"/>
              <a:t>hipotesis</a:t>
            </a:r>
            <a:r>
              <a:rPr lang="en-US" dirty="0" smtClean="0"/>
              <a:t> </a:t>
            </a:r>
            <a:r>
              <a:rPr lang="en-US" dirty="0" err="1"/>
              <a:t>untuk</a:t>
            </a:r>
            <a:r>
              <a:rPr lang="en-US" dirty="0"/>
              <a:t> </a:t>
            </a:r>
            <a:r>
              <a:rPr lang="en-US" dirty="0" err="1"/>
              <a:t>menjelaskan</a:t>
            </a:r>
            <a:r>
              <a:rPr lang="en-US" dirty="0"/>
              <a:t> </a:t>
            </a:r>
            <a:r>
              <a:rPr lang="id-ID" dirty="0" smtClean="0"/>
              <a:t>suatu permasalahan</a:t>
            </a:r>
            <a:r>
              <a:rPr lang="en-US" dirty="0" smtClean="0"/>
              <a:t>. </a:t>
            </a:r>
            <a:r>
              <a:rPr lang="en-US" dirty="0" err="1"/>
              <a:t>Dalam</a:t>
            </a:r>
            <a:r>
              <a:rPr lang="en-US" dirty="0"/>
              <a:t> </a:t>
            </a:r>
            <a:r>
              <a:rPr lang="en-US" dirty="0" err="1"/>
              <a:t>jenis</a:t>
            </a:r>
            <a:r>
              <a:rPr lang="en-US" dirty="0"/>
              <a:t> </a:t>
            </a:r>
            <a:r>
              <a:rPr lang="en-US" dirty="0" err="1"/>
              <a:t>diskusi</a:t>
            </a:r>
            <a:r>
              <a:rPr lang="en-US" dirty="0"/>
              <a:t> </a:t>
            </a:r>
            <a:r>
              <a:rPr lang="en-US" dirty="0" err="1"/>
              <a:t>ini</a:t>
            </a:r>
            <a:r>
              <a:rPr lang="en-US" dirty="0"/>
              <a:t>, guru </a:t>
            </a:r>
            <a:r>
              <a:rPr lang="en-US" dirty="0" err="1"/>
              <a:t>membantu</a:t>
            </a:r>
            <a:r>
              <a:rPr lang="en-US" dirty="0"/>
              <a:t> </a:t>
            </a:r>
            <a:r>
              <a:rPr lang="en-US" dirty="0" err="1"/>
              <a:t>siswa</a:t>
            </a:r>
            <a:r>
              <a:rPr lang="en-US" dirty="0"/>
              <a:t> </a:t>
            </a:r>
            <a:r>
              <a:rPr lang="en-US" dirty="0" err="1"/>
              <a:t>menjadi</a:t>
            </a:r>
            <a:r>
              <a:rPr lang="en-US" dirty="0"/>
              <a:t> </a:t>
            </a:r>
            <a:r>
              <a:rPr lang="en-US" dirty="0" err="1"/>
              <a:t>sadar</a:t>
            </a:r>
            <a:r>
              <a:rPr lang="en-US" dirty="0"/>
              <a:t> </a:t>
            </a:r>
            <a:r>
              <a:rPr lang="en-US" dirty="0" err="1"/>
              <a:t>akan</a:t>
            </a:r>
            <a:r>
              <a:rPr lang="en-US" dirty="0"/>
              <a:t> proses </a:t>
            </a:r>
            <a:r>
              <a:rPr lang="en-US" dirty="0" err="1" smtClean="0"/>
              <a:t>penalaran</a:t>
            </a:r>
            <a:r>
              <a:rPr lang="id-ID" dirty="0"/>
              <a:t> </a:t>
            </a:r>
            <a:r>
              <a:rPr lang="en-US" dirty="0" err="1" smtClean="0"/>
              <a:t>mereka</a:t>
            </a:r>
            <a:r>
              <a:rPr lang="en-US" dirty="0" smtClean="0"/>
              <a:t> </a:t>
            </a:r>
            <a:r>
              <a:rPr lang="en-US" dirty="0" err="1"/>
              <a:t>sendiri</a:t>
            </a:r>
            <a:r>
              <a:rPr lang="en-US" dirty="0"/>
              <a:t> </a:t>
            </a:r>
            <a:r>
              <a:rPr lang="en-US" dirty="0" err="1"/>
              <a:t>dan</a:t>
            </a:r>
            <a:r>
              <a:rPr lang="en-US" dirty="0"/>
              <a:t> </a:t>
            </a:r>
            <a:r>
              <a:rPr lang="id-ID" dirty="0" smtClean="0"/>
              <a:t>mengajari siswa </a:t>
            </a:r>
            <a:r>
              <a:rPr lang="en-US" dirty="0" err="1" smtClean="0"/>
              <a:t>untuk</a:t>
            </a:r>
            <a:r>
              <a:rPr lang="en-US" dirty="0" smtClean="0"/>
              <a:t> </a:t>
            </a:r>
            <a:r>
              <a:rPr lang="en-US" dirty="0" err="1"/>
              <a:t>memantau</a:t>
            </a:r>
            <a:r>
              <a:rPr lang="en-US" dirty="0"/>
              <a:t> </a:t>
            </a:r>
            <a:r>
              <a:rPr lang="en-US" dirty="0" err="1"/>
              <a:t>dan</a:t>
            </a:r>
            <a:r>
              <a:rPr lang="en-US" dirty="0"/>
              <a:t> </a:t>
            </a:r>
            <a:r>
              <a:rPr lang="en-US" dirty="0" err="1"/>
              <a:t>mengevaluasi</a:t>
            </a:r>
            <a:r>
              <a:rPr lang="en-US" dirty="0"/>
              <a:t> </a:t>
            </a:r>
            <a:r>
              <a:rPr lang="en-US" dirty="0" err="1"/>
              <a:t>strategi</a:t>
            </a:r>
            <a:r>
              <a:rPr lang="en-US" dirty="0"/>
              <a:t> </a:t>
            </a:r>
            <a:r>
              <a:rPr lang="en-US" dirty="0" err="1"/>
              <a:t>belajar</a:t>
            </a:r>
            <a:r>
              <a:rPr lang="en-US" dirty="0"/>
              <a:t> </a:t>
            </a:r>
            <a:r>
              <a:rPr lang="en-US" dirty="0" err="1"/>
              <a:t>mereka</a:t>
            </a:r>
            <a:r>
              <a:rPr lang="en-US" dirty="0"/>
              <a:t> </a:t>
            </a:r>
            <a:r>
              <a:rPr lang="en-US" dirty="0" err="1" smtClean="0"/>
              <a:t>sendiri</a:t>
            </a:r>
            <a:r>
              <a:rPr lang="id-ID" dirty="0" smtClean="0"/>
              <a:t> (metacognitive knowledge)</a:t>
            </a:r>
            <a:r>
              <a:rPr lang="en-US" dirty="0" smtClean="0"/>
              <a:t>.</a:t>
            </a:r>
            <a:endParaRPr lang="id-ID" dirty="0" smtClean="0"/>
          </a:p>
          <a:p>
            <a:r>
              <a:rPr lang="id-ID" b="1" dirty="0" smtClean="0"/>
              <a:t>Sharing-based discussion</a:t>
            </a:r>
          </a:p>
          <a:p>
            <a:pPr marL="0" indent="0">
              <a:buNone/>
            </a:pPr>
            <a:r>
              <a:rPr lang="en-US" dirty="0" err="1"/>
              <a:t>membantu</a:t>
            </a:r>
            <a:r>
              <a:rPr lang="en-US" dirty="0"/>
              <a:t> </a:t>
            </a:r>
            <a:r>
              <a:rPr lang="en-US" dirty="0" err="1"/>
              <a:t>siswa</a:t>
            </a:r>
            <a:r>
              <a:rPr lang="en-US" dirty="0"/>
              <a:t> </a:t>
            </a:r>
            <a:r>
              <a:rPr lang="en-US" dirty="0" err="1"/>
              <a:t>untuk</a:t>
            </a:r>
            <a:r>
              <a:rPr lang="en-US" dirty="0"/>
              <a:t> </a:t>
            </a:r>
            <a:r>
              <a:rPr lang="en-US" dirty="0" err="1"/>
              <a:t>membentuk</a:t>
            </a:r>
            <a:r>
              <a:rPr lang="en-US" dirty="0"/>
              <a:t> </a:t>
            </a:r>
            <a:r>
              <a:rPr lang="en-US" dirty="0" err="1"/>
              <a:t>dan</a:t>
            </a:r>
            <a:r>
              <a:rPr lang="en-US" dirty="0"/>
              <a:t> </a:t>
            </a:r>
            <a:r>
              <a:rPr lang="en-US" dirty="0" err="1"/>
              <a:t>mengekspresikan</a:t>
            </a:r>
            <a:r>
              <a:rPr lang="en-US" dirty="0"/>
              <a:t> </a:t>
            </a:r>
            <a:r>
              <a:rPr lang="en-US" dirty="0" err="1"/>
              <a:t>pemikiran</a:t>
            </a:r>
            <a:r>
              <a:rPr lang="en-US" dirty="0"/>
              <a:t> </a:t>
            </a:r>
            <a:r>
              <a:rPr lang="en-US" dirty="0" err="1"/>
              <a:t>dan</a:t>
            </a:r>
            <a:r>
              <a:rPr lang="en-US" dirty="0"/>
              <a:t> </a:t>
            </a:r>
            <a:r>
              <a:rPr lang="en-US" dirty="0" err="1"/>
              <a:t>pendapat</a:t>
            </a:r>
            <a:r>
              <a:rPr lang="en-US" dirty="0"/>
              <a:t> </a:t>
            </a:r>
            <a:r>
              <a:rPr lang="en-US" dirty="0" err="1"/>
              <a:t>secara</a:t>
            </a:r>
            <a:r>
              <a:rPr lang="en-US" dirty="0"/>
              <a:t> </a:t>
            </a:r>
            <a:r>
              <a:rPr lang="en-US" dirty="0" err="1"/>
              <a:t>mandiri</a:t>
            </a:r>
            <a:r>
              <a:rPr lang="en-US" dirty="0"/>
              <a:t>. </a:t>
            </a:r>
            <a:r>
              <a:rPr lang="en-US" dirty="0" err="1"/>
              <a:t>Melalui</a:t>
            </a:r>
            <a:r>
              <a:rPr lang="en-US" dirty="0"/>
              <a:t> dialog </a:t>
            </a:r>
            <a:r>
              <a:rPr lang="en-US" dirty="0" err="1"/>
              <a:t>tentang</a:t>
            </a:r>
            <a:r>
              <a:rPr lang="en-US" dirty="0"/>
              <a:t> </a:t>
            </a:r>
            <a:r>
              <a:rPr lang="en-US" dirty="0" err="1"/>
              <a:t>pengalaman</a:t>
            </a:r>
            <a:r>
              <a:rPr lang="en-US" dirty="0"/>
              <a:t> </a:t>
            </a:r>
            <a:r>
              <a:rPr lang="en-US" dirty="0" err="1"/>
              <a:t>bersama</a:t>
            </a:r>
            <a:r>
              <a:rPr lang="en-US" dirty="0"/>
              <a:t> </a:t>
            </a:r>
            <a:r>
              <a:rPr lang="en-US" dirty="0" err="1"/>
              <a:t>dan</a:t>
            </a:r>
            <a:r>
              <a:rPr lang="en-US" dirty="0"/>
              <a:t> </a:t>
            </a:r>
            <a:r>
              <a:rPr lang="en-US" dirty="0" err="1"/>
              <a:t>apa</a:t>
            </a:r>
            <a:r>
              <a:rPr lang="en-US" dirty="0"/>
              <a:t> </a:t>
            </a:r>
            <a:r>
              <a:rPr lang="en-US" dirty="0" err="1"/>
              <a:t>arti</a:t>
            </a:r>
            <a:r>
              <a:rPr lang="en-US" dirty="0"/>
              <a:t> </a:t>
            </a:r>
            <a:r>
              <a:rPr lang="en-US" dirty="0" err="1"/>
              <a:t>pengalaman</a:t>
            </a:r>
            <a:r>
              <a:rPr lang="en-US" dirty="0"/>
              <a:t> </a:t>
            </a:r>
            <a:r>
              <a:rPr lang="en-US" dirty="0" err="1"/>
              <a:t>ini</a:t>
            </a:r>
            <a:r>
              <a:rPr lang="en-US" dirty="0"/>
              <a:t>, </a:t>
            </a:r>
            <a:r>
              <a:rPr lang="en-US" dirty="0" err="1"/>
              <a:t>gagasan</a:t>
            </a:r>
            <a:r>
              <a:rPr lang="en-US" dirty="0"/>
              <a:t> </a:t>
            </a:r>
            <a:r>
              <a:rPr lang="en-US" dirty="0" err="1"/>
              <a:t>disempurnakan</a:t>
            </a:r>
            <a:r>
              <a:rPr lang="en-US" dirty="0"/>
              <a:t> </a:t>
            </a:r>
            <a:r>
              <a:rPr lang="en-US" dirty="0" err="1"/>
              <a:t>atau</a:t>
            </a:r>
            <a:r>
              <a:rPr lang="en-US" dirty="0"/>
              <a:t> </a:t>
            </a:r>
            <a:r>
              <a:rPr lang="en-US" dirty="0" err="1"/>
              <a:t>diperluas</a:t>
            </a:r>
            <a:r>
              <a:rPr lang="en-US" dirty="0"/>
              <a:t> </a:t>
            </a:r>
            <a:r>
              <a:rPr lang="en-US" dirty="0" err="1"/>
              <a:t>dan</a:t>
            </a:r>
            <a:r>
              <a:rPr lang="en-US" dirty="0"/>
              <a:t> </a:t>
            </a:r>
            <a:r>
              <a:rPr lang="en-US" dirty="0" err="1"/>
              <a:t>pertanyaan</a:t>
            </a:r>
            <a:r>
              <a:rPr lang="en-US" dirty="0"/>
              <a:t> </a:t>
            </a:r>
            <a:r>
              <a:rPr lang="en-US" dirty="0" err="1"/>
              <a:t>diajukan</a:t>
            </a:r>
            <a:r>
              <a:rPr lang="en-US" dirty="0"/>
              <a:t> </a:t>
            </a:r>
            <a:r>
              <a:rPr lang="en-US" dirty="0" err="1"/>
              <a:t>untuk</a:t>
            </a:r>
            <a:r>
              <a:rPr lang="en-US" dirty="0"/>
              <a:t> </a:t>
            </a:r>
            <a:r>
              <a:rPr lang="en-US" dirty="0" err="1"/>
              <a:t>studi</a:t>
            </a:r>
            <a:r>
              <a:rPr lang="en-US" dirty="0"/>
              <a:t> di </a:t>
            </a:r>
            <a:r>
              <a:rPr lang="en-US" dirty="0" err="1"/>
              <a:t>masa</a:t>
            </a:r>
            <a:r>
              <a:rPr lang="en-US" dirty="0"/>
              <a:t> </a:t>
            </a:r>
            <a:r>
              <a:rPr lang="en-US" dirty="0" err="1"/>
              <a:t>depan</a:t>
            </a:r>
            <a:r>
              <a:rPr lang="en-US" dirty="0"/>
              <a:t>.</a:t>
            </a:r>
            <a:endParaRPr lang="id-ID" dirty="0"/>
          </a:p>
        </p:txBody>
      </p:sp>
    </p:spTree>
    <p:extLst>
      <p:ext uri="{BB962C8B-B14F-4D97-AF65-F5344CB8AC3E}">
        <p14:creationId xmlns:p14="http://schemas.microsoft.com/office/powerpoint/2010/main" val="179035558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a:t>Membuat perencanaan </a:t>
            </a:r>
            <a:r>
              <a:rPr lang="id-ID" dirty="0" smtClean="0"/>
              <a:t/>
            </a:r>
            <a:br>
              <a:rPr lang="id-ID" dirty="0" smtClean="0"/>
            </a:br>
            <a:r>
              <a:rPr lang="id-ID" b="1" i="1" dirty="0" smtClean="0"/>
              <a:t>(</a:t>
            </a:r>
            <a:r>
              <a:rPr lang="id-ID" b="1" i="1" dirty="0"/>
              <a:t>make a plan)</a:t>
            </a:r>
            <a:br>
              <a:rPr lang="id-ID" b="1" i="1" dirty="0"/>
            </a:br>
            <a:endParaRPr lang="id-ID" dirty="0"/>
          </a:p>
        </p:txBody>
      </p:sp>
      <p:sp>
        <p:nvSpPr>
          <p:cNvPr id="3" name="Content Placeholder 2"/>
          <p:cNvSpPr>
            <a:spLocks noGrp="1"/>
          </p:cNvSpPr>
          <p:nvPr>
            <p:ph idx="1"/>
          </p:nvPr>
        </p:nvSpPr>
        <p:spPr/>
        <p:txBody>
          <a:bodyPr/>
          <a:lstStyle/>
          <a:p>
            <a:r>
              <a:rPr lang="id-ID" dirty="0" smtClean="0"/>
              <a:t>Rencana pembelajaran diskusi berisi tentang serangkaian tujuan dan garis besar konten pembelajaran. </a:t>
            </a:r>
            <a:r>
              <a:rPr lang="id-ID" dirty="0" smtClean="0">
                <a:sym typeface="Wingdings" panose="05000000000000000000" pitchFamily="2" charset="2"/>
              </a:rPr>
              <a:t> ini yang biasa kita sebut RPP (Rencana Pelaksanaan Pembelajaran)</a:t>
            </a:r>
          </a:p>
          <a:p>
            <a:r>
              <a:rPr lang="id-ID" dirty="0" smtClean="0">
                <a:sym typeface="Wingdings" panose="05000000000000000000" pitchFamily="2" charset="2"/>
              </a:rPr>
              <a:t>Rencana pembelajaran diskusi tidak hanya mencakup konten pembelajaran yang ditargetkan, tetapi juga merencanakan fokus diskusi, merencanakan wacana atau deskripsi fenomena atau peristiwa yang membingungkan yang akan didiskusikan oleh siswa, dan/atau bahkan merencanakan daftar pertanyaan.</a:t>
            </a:r>
            <a:endParaRPr lang="id-ID" dirty="0"/>
          </a:p>
        </p:txBody>
      </p:sp>
    </p:spTree>
    <p:extLst>
      <p:ext uri="{BB962C8B-B14F-4D97-AF65-F5344CB8AC3E}">
        <p14:creationId xmlns:p14="http://schemas.microsoft.com/office/powerpoint/2010/main" val="178070980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sz="3600" dirty="0"/>
              <a:t>Mengembangkan strategi bertanya</a:t>
            </a:r>
            <a:r>
              <a:rPr lang="id-ID" dirty="0"/>
              <a:t> </a:t>
            </a:r>
            <a:r>
              <a:rPr lang="id-ID" dirty="0" smtClean="0"/>
              <a:t/>
            </a:r>
            <a:br>
              <a:rPr lang="id-ID" dirty="0" smtClean="0"/>
            </a:br>
            <a:r>
              <a:rPr lang="id-ID" b="1" i="1" dirty="0" smtClean="0"/>
              <a:t>(</a:t>
            </a:r>
            <a:r>
              <a:rPr lang="id-ID" b="1" i="1" dirty="0"/>
              <a:t>develop a questioning strategy)</a:t>
            </a:r>
            <a:br>
              <a:rPr lang="id-ID" b="1" i="1" dirty="0"/>
            </a:br>
            <a:endParaRPr lang="id-ID" dirty="0"/>
          </a:p>
        </p:txBody>
      </p:sp>
      <p:sp>
        <p:nvSpPr>
          <p:cNvPr id="3" name="Content Placeholder 2"/>
          <p:cNvSpPr>
            <a:spLocks noGrp="1"/>
          </p:cNvSpPr>
          <p:nvPr>
            <p:ph idx="1"/>
          </p:nvPr>
        </p:nvSpPr>
        <p:spPr/>
        <p:txBody>
          <a:bodyPr/>
          <a:lstStyle/>
          <a:p>
            <a:r>
              <a:rPr lang="id-ID" dirty="0" smtClean="0"/>
              <a:t>Dalam mempersiapkan strategi bertanya, guru perlu mempertimbangkan level kognitif dan tingkat kesulitan dari pertanyaan.</a:t>
            </a:r>
          </a:p>
          <a:p>
            <a:r>
              <a:rPr lang="id-ID" dirty="0" smtClean="0"/>
              <a:t>Pertanyaan dapat berupa </a:t>
            </a:r>
            <a:r>
              <a:rPr lang="id-ID" b="1" dirty="0" smtClean="0"/>
              <a:t>pertanyaan konvergen </a:t>
            </a:r>
            <a:r>
              <a:rPr lang="id-ID" dirty="0" smtClean="0"/>
              <a:t>(level remember, understand, apply, analyse) atau </a:t>
            </a:r>
            <a:r>
              <a:rPr lang="id-ID" b="1" dirty="0" smtClean="0"/>
              <a:t>pertanyaan divergen </a:t>
            </a:r>
            <a:r>
              <a:rPr lang="id-ID" dirty="0" smtClean="0"/>
              <a:t>(evaluate, create).</a:t>
            </a:r>
          </a:p>
          <a:p>
            <a:r>
              <a:rPr lang="id-ID" dirty="0" smtClean="0"/>
              <a:t>Dalam mempersiapkan rencana pembelajaran diskusi dan strategi bertanya, ingatlah untuk secara matang memikirkan isu/wacana/topik terkait dengan tingkat kesulitan pertanyaan. Pengalaman membantu para guru untuk mengetahui karakteristik siswa untuk menyusun pertanyaan dengan tingkat kesulitan yang sesuai. </a:t>
            </a:r>
            <a:r>
              <a:rPr lang="id-ID" b="1" dirty="0" smtClean="0"/>
              <a:t>Keputusan tentang jenis pertanyaan dan tingkat kesulitan dari pertanyaan lebih baik dibuat saat perencanaan daripada saat diskusi berlangsung.</a:t>
            </a:r>
            <a:endParaRPr lang="id-ID" b="1" dirty="0"/>
          </a:p>
        </p:txBody>
      </p:sp>
    </p:spTree>
    <p:extLst>
      <p:ext uri="{BB962C8B-B14F-4D97-AF65-F5344CB8AC3E}">
        <p14:creationId xmlns:p14="http://schemas.microsoft.com/office/powerpoint/2010/main" val="1879730358"/>
      </p:ext>
    </p:extLst>
  </p:cSld>
  <p:clrMapOvr>
    <a:masterClrMapping/>
  </p:clrMapOvr>
  <p:timing>
    <p:tnLst>
      <p:par>
        <p:cTn id="1" dur="indefinite" restart="never" nodeType="tmRoot"/>
      </p:par>
    </p:tnLst>
  </p:timing>
</p:sld>
</file>

<file path=ppt/theme/theme1.xml><?xml version="1.0" encoding="utf-8"?>
<a:theme xmlns:a="http://schemas.openxmlformats.org/drawingml/2006/main" name="Vapor Trail">
  <a:themeElements>
    <a:clrScheme name="Vapor Trail">
      <a:dk1>
        <a:sysClr val="windowText" lastClr="000000"/>
      </a:dk1>
      <a:lt1>
        <a:sysClr val="window" lastClr="FFFFFF"/>
      </a:lt1>
      <a:dk2>
        <a:srgbClr val="454545"/>
      </a:dk2>
      <a:lt2>
        <a:srgbClr val="DADADA"/>
      </a:lt2>
      <a:accent1>
        <a:srgbClr val="E5224E"/>
      </a:accent1>
      <a:accent2>
        <a:srgbClr val="9D074E"/>
      </a:accent2>
      <a:accent3>
        <a:srgbClr val="7F2294"/>
      </a:accent3>
      <a:accent4>
        <a:srgbClr val="8D65EA"/>
      </a:accent4>
      <a:accent5>
        <a:srgbClr val="588FE2"/>
      </a:accent5>
      <a:accent6>
        <a:srgbClr val="127CA4"/>
      </a:accent6>
      <a:hlink>
        <a:srgbClr val="FB4AB6"/>
      </a:hlink>
      <a:folHlink>
        <a:srgbClr val="F98FE9"/>
      </a:folHlink>
    </a:clrScheme>
    <a:fontScheme name="Vapor Trail">
      <a:majorFont>
        <a:latin typeface="Century Gothic" panose="020B0502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Vapor Trail">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apor Trail" id="{4FDF2955-7D9C-493C-B9F9-C205151B46CD}" vid="{6DB8EB18-3657-4051-A897-2ED38832359E}"/>
    </a:ext>
  </a:extLst>
</a:theme>
</file>

<file path=docProps/app.xml><?xml version="1.0" encoding="utf-8"?>
<Properties xmlns="http://schemas.openxmlformats.org/officeDocument/2006/extended-properties" xmlns:vt="http://schemas.openxmlformats.org/officeDocument/2006/docPropsVTypes">
  <Template>TM04033937[[fn=Vapor Trail]]</Template>
  <TotalTime>500</TotalTime>
  <Words>1108</Words>
  <Application>Microsoft Office PowerPoint</Application>
  <PresentationFormat>Widescreen</PresentationFormat>
  <Paragraphs>67</Paragraphs>
  <Slides>17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Arial</vt:lpstr>
      <vt:lpstr>Century Gothic</vt:lpstr>
      <vt:lpstr>Wingdings</vt:lpstr>
      <vt:lpstr>Vapor Trail</vt:lpstr>
      <vt:lpstr>MERENCANAKAN DAN MELAKSANAKAN PEMBELAJARAN DISKUSI</vt:lpstr>
      <vt:lpstr>PowerPoint Presentation</vt:lpstr>
      <vt:lpstr>Bagaimanakah merencanakan pembelajaran diskusi?</vt:lpstr>
      <vt:lpstr>MERENCANAKAN DISKUSI KELAS</vt:lpstr>
      <vt:lpstr>Mempertimbangkan tujuan (consider purposes) </vt:lpstr>
      <vt:lpstr>Mempertimbangkan karakteristik siswa (consider students)</vt:lpstr>
      <vt:lpstr>Memilih sebuah pendekatan (choose an approach)</vt:lpstr>
      <vt:lpstr>Membuat perencanaan  (make a plan) </vt:lpstr>
      <vt:lpstr>Mengembangkan strategi bertanya  (develop a questioning strategy) </vt:lpstr>
      <vt:lpstr>Gunakan ruang fisik dengan tepat  (use physical space appropiately)</vt:lpstr>
      <vt:lpstr>MELAKSANAKAN PEMBELAJARAN DISKUSI KELAS</vt:lpstr>
      <vt:lpstr>PowerPoint Presentation</vt:lpstr>
      <vt:lpstr>MENETAPKAN TUJUAN DAN MENYIAPKAN (CLARIFY AIMS AND ESTABLISH SET)</vt:lpstr>
      <vt:lpstr>FOKUS DISKUSI (FOCUSS THE DISCUSSION)</vt:lpstr>
      <vt:lpstr>MELAKSANAKAN DISKUSI  (HOLD THE DISCUSSION)</vt:lpstr>
      <vt:lpstr>MENGAKHIRI DISKUSI (END THE DISCUSSION)</vt:lpstr>
      <vt:lpstr>MENANYAKAN DISKUSI  (DEBRIEF THE DISCUSSION)</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MERENCANAKAN DAN MELAKSANAKAN PEMBELAJARAN DISKUSI</dc:title>
  <dc:creator>Family</dc:creator>
  <cp:lastModifiedBy>Family</cp:lastModifiedBy>
  <cp:revision>21</cp:revision>
  <dcterms:created xsi:type="dcterms:W3CDTF">2020-04-14T18:43:12Z</dcterms:created>
  <dcterms:modified xsi:type="dcterms:W3CDTF">2020-04-15T03:03:39Z</dcterms:modified>
</cp:coreProperties>
</file>