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65" r:id="rId16"/>
    <p:sldId id="267" r:id="rId17"/>
    <p:sldId id="269" r:id="rId18"/>
    <p:sldId id="26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CLASSROOM DISCUSSION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Mukhayyarotin Niswati Rodliyatul Jauhariyah, S.Pd., M.Pd.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5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Discourse and Cognition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Discourse is one way for students to practice their thinking</a:t>
            </a:r>
            <a:br>
              <a:rPr lang="en-US" dirty="0"/>
            </a:br>
            <a:r>
              <a:rPr lang="en-US" dirty="0"/>
              <a:t>processes and to enhance their thinking skills. </a:t>
            </a:r>
            <a:endParaRPr lang="id-ID" dirty="0"/>
          </a:p>
          <a:p>
            <a:r>
              <a:rPr lang="en-US" dirty="0" smtClean="0"/>
              <a:t>A </a:t>
            </a:r>
            <a:r>
              <a:rPr lang="en-US" dirty="0"/>
              <a:t>strong relationship exists between language and thinking, and both lead to the ability to analyze, to reason deductively and inductively, and to make sound </a:t>
            </a:r>
            <a:r>
              <a:rPr lang="en-US" dirty="0" smtClean="0"/>
              <a:t>inferences</a:t>
            </a:r>
            <a:r>
              <a:rPr lang="id-ID" dirty="0" smtClean="0"/>
              <a:t> </a:t>
            </a:r>
            <a:r>
              <a:rPr lang="en-US" dirty="0" smtClean="0"/>
              <a:t>based </a:t>
            </a:r>
            <a:r>
              <a:rPr lang="en-US" dirty="0"/>
              <a:t>on knowledge.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7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Clasroom Discourse Pattern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are all familiar with the basic pattern, labeled the </a:t>
            </a:r>
            <a:r>
              <a:rPr lang="en-US" i="1" dirty="0"/>
              <a:t>initiation-response-evaluation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(IRE) model by </a:t>
            </a:r>
            <a:r>
              <a:rPr lang="en-US" dirty="0" err="1"/>
              <a:t>Cazden</a:t>
            </a:r>
            <a:r>
              <a:rPr lang="en-US" dirty="0"/>
              <a:t> (1986, 1988) and </a:t>
            </a:r>
            <a:r>
              <a:rPr lang="en-US" dirty="0" err="1"/>
              <a:t>Burbules</a:t>
            </a:r>
            <a:r>
              <a:rPr lang="en-US" dirty="0"/>
              <a:t> and Bruce (2001). This exchange</a:t>
            </a:r>
            <a:br>
              <a:rPr lang="en-US" dirty="0"/>
            </a:br>
            <a:r>
              <a:rPr lang="en-US" dirty="0"/>
              <a:t>takes place in a whole-class setting and consists of three phases:</a:t>
            </a:r>
            <a:br>
              <a:rPr lang="en-US" dirty="0"/>
            </a:br>
            <a:r>
              <a:rPr lang="en-US" dirty="0"/>
              <a:t>• Initiation: Teacher asks a question about the lesson.</a:t>
            </a:r>
            <a:br>
              <a:rPr lang="en-US" dirty="0"/>
            </a:br>
            <a:r>
              <a:rPr lang="en-US" dirty="0"/>
              <a:t>• Response: Students raise their hands and reply.</a:t>
            </a:r>
            <a:br>
              <a:rPr lang="en-US" dirty="0"/>
            </a:br>
            <a:r>
              <a:rPr lang="en-US" dirty="0"/>
              <a:t>• Evaluation: Teacher evaluates the response with praise or corrects the response.</a:t>
            </a:r>
            <a:br>
              <a:rPr lang="en-US" dirty="0"/>
            </a:br>
            <a:r>
              <a:rPr lang="en-US" dirty="0"/>
              <a:t>Teachers often answer the question themselves with a short lecture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31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Teacher Questioning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the past decade, researchers have continued to study the controversy </a:t>
            </a:r>
            <a:r>
              <a:rPr lang="en-US" dirty="0" smtClean="0"/>
              <a:t>over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effects of question types on student achievement and thinking. A consensus appears to be emerging that the type of questions teachers ask should depend on the students with whom they are working and the type of educational objectives they </a:t>
            </a:r>
            <a:r>
              <a:rPr lang="en-US" dirty="0" smtClean="0"/>
              <a:t>are</a:t>
            </a:r>
            <a:r>
              <a:rPr lang="id-ID" dirty="0" smtClean="0"/>
              <a:t> </a:t>
            </a:r>
            <a:r>
              <a:rPr lang="en-US" dirty="0" smtClean="0"/>
              <a:t>trying </a:t>
            </a:r>
            <a:r>
              <a:rPr lang="en-US" dirty="0"/>
              <a:t>to achieve (Gall, 1984; </a:t>
            </a:r>
            <a:r>
              <a:rPr lang="en-US" dirty="0" err="1"/>
              <a:t>Marzano</a:t>
            </a:r>
            <a:r>
              <a:rPr lang="en-US" dirty="0"/>
              <a:t>, 2007; Walberg, 1999).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81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Teacher Questioning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Emphasis on fact questions is more effective for promoting young children’s</a:t>
            </a:r>
            <a:br>
              <a:rPr lang="en-US" dirty="0"/>
            </a:br>
            <a:r>
              <a:rPr lang="en-US" dirty="0"/>
              <a:t>achievement, which involves primarily mastery of basic understandings and </a:t>
            </a:r>
            <a:r>
              <a:rPr lang="en-US" dirty="0" smtClean="0"/>
              <a:t>skills.</a:t>
            </a:r>
            <a:endParaRPr lang="id-ID" dirty="0"/>
          </a:p>
          <a:p>
            <a:r>
              <a:rPr lang="en-US" dirty="0" smtClean="0"/>
              <a:t>Emphasis </a:t>
            </a:r>
            <a:r>
              <a:rPr lang="en-US" dirty="0"/>
              <a:t>on higher cognitive questions is more effective for students when more independent thinking is required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/>
              <a:t>A large proportion (perhaps as high as three-fourths) of a teacher’s questions should</a:t>
            </a:r>
            <a:br>
              <a:rPr lang="en-US" dirty="0"/>
            </a:br>
            <a:r>
              <a:rPr lang="en-US" dirty="0"/>
              <a:t>be at a level that will elicit correct answers from students in the </a:t>
            </a:r>
            <a:r>
              <a:rPr lang="en-US" dirty="0" smtClean="0"/>
              <a:t>class.</a:t>
            </a:r>
            <a:endParaRPr lang="id-ID" dirty="0"/>
          </a:p>
          <a:p>
            <a:r>
              <a:rPr lang="en-US" dirty="0" smtClean="0"/>
              <a:t>The </a:t>
            </a:r>
            <a:r>
              <a:rPr lang="en-US" dirty="0"/>
              <a:t>other one-fourth of the questions should be at a level of difficulty that will elicit</a:t>
            </a:r>
            <a:br>
              <a:rPr lang="en-US" dirty="0"/>
            </a:br>
            <a:r>
              <a:rPr lang="en-US" dirty="0"/>
              <a:t>some response from students, even if the response is </a:t>
            </a:r>
            <a:r>
              <a:rPr lang="en-US" dirty="0" smtClean="0"/>
              <a:t>incomplete.</a:t>
            </a:r>
            <a:endParaRPr lang="id-ID" dirty="0"/>
          </a:p>
          <a:p>
            <a:r>
              <a:rPr lang="en-US" dirty="0" smtClean="0"/>
              <a:t>No </a:t>
            </a:r>
            <a:r>
              <a:rPr lang="en-US" dirty="0"/>
              <a:t>question should be so difficult that students will not be able to respond at all.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902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WAIT-TIME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Wait-time </a:t>
            </a:r>
            <a:r>
              <a:rPr lang="en-US" dirty="0"/>
              <a:t>is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pause </a:t>
            </a:r>
            <a:r>
              <a:rPr lang="en-US" dirty="0"/>
              <a:t>between a teacher’s question and the student’s response and between the response and the teacher’s subsequent reaction or follow-up question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62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0" y="514348"/>
            <a:ext cx="11190668" cy="57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60" y="2285999"/>
            <a:ext cx="11170678" cy="2598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60" y="1661375"/>
            <a:ext cx="11196385" cy="6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STRATEGIES ON </a:t>
            </a:r>
            <a:r>
              <a:rPr lang="id-ID" i="1" dirty="0" smtClean="0"/>
              <a:t>CLASSROOM </a:t>
            </a:r>
            <a:r>
              <a:rPr lang="id-ID" i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b="1" dirty="0" smtClean="0"/>
              <a:t>Think-Pair-Share</a:t>
            </a:r>
            <a:r>
              <a:rPr lang="id-ID" dirty="0" smtClean="0"/>
              <a:t>: </a:t>
            </a:r>
            <a:r>
              <a:rPr lang="en-US" dirty="0"/>
              <a:t>it has built-in procedures for giving students more time to think </a:t>
            </a:r>
            <a:r>
              <a:rPr lang="id-ID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to respond and </a:t>
            </a:r>
            <a:r>
              <a:rPr lang="en-US" dirty="0" smtClean="0"/>
              <a:t>can</a:t>
            </a:r>
            <a:r>
              <a:rPr lang="id-ID" dirty="0" smtClean="0"/>
              <a:t> </a:t>
            </a:r>
            <a:r>
              <a:rPr lang="en-US" dirty="0" smtClean="0"/>
              <a:t>affect </a:t>
            </a:r>
            <a:r>
              <a:rPr lang="en-US" dirty="0"/>
              <a:t>the pattern of participation. </a:t>
            </a:r>
            <a:endParaRPr lang="id-ID" dirty="0" smtClean="0"/>
          </a:p>
          <a:p>
            <a:r>
              <a:rPr lang="id-ID" b="1" dirty="0" smtClean="0"/>
              <a:t>Buzz Group</a:t>
            </a:r>
            <a:r>
              <a:rPr lang="id-ID" dirty="0" smtClean="0"/>
              <a:t>: </a:t>
            </a:r>
            <a:r>
              <a:rPr lang="en-US" dirty="0"/>
              <a:t>a teacher asks students to form </a:t>
            </a:r>
            <a:r>
              <a:rPr lang="en-US" dirty="0" smtClean="0"/>
              <a:t>into</a:t>
            </a:r>
            <a:r>
              <a:rPr lang="id-ID" dirty="0" smtClean="0"/>
              <a:t> </a:t>
            </a:r>
            <a:r>
              <a:rPr lang="en-US" dirty="0" smtClean="0"/>
              <a:t>groups </a:t>
            </a:r>
            <a:r>
              <a:rPr lang="en-US" dirty="0"/>
              <a:t>of three to six to discuss ideas about a particular topic or lesson. Each </a:t>
            </a:r>
            <a:r>
              <a:rPr lang="en-US" dirty="0" smtClean="0"/>
              <a:t>group</a:t>
            </a:r>
            <a:r>
              <a:rPr lang="id-ID" dirty="0" smtClean="0"/>
              <a:t> </a:t>
            </a:r>
            <a:r>
              <a:rPr lang="en-US" dirty="0" smtClean="0"/>
              <a:t>assigns </a:t>
            </a:r>
            <a:r>
              <a:rPr lang="en-US" dirty="0"/>
              <a:t>a member to list all the ideas generated by the group. After a few </a:t>
            </a:r>
            <a:r>
              <a:rPr lang="en-US" dirty="0" smtClean="0"/>
              <a:t>minutes,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teacher asks the recorders to summarize for the whole class the major ideas and</a:t>
            </a:r>
            <a:br>
              <a:rPr lang="en-US" dirty="0"/>
            </a:br>
            <a:r>
              <a:rPr lang="en-US" dirty="0"/>
              <a:t>opinions expressed in their </a:t>
            </a:r>
            <a:r>
              <a:rPr lang="en-US" dirty="0" smtClean="0"/>
              <a:t>group</a:t>
            </a:r>
            <a:r>
              <a:rPr lang="id-ID" dirty="0" smtClean="0"/>
              <a:t>.</a:t>
            </a:r>
          </a:p>
          <a:p>
            <a:r>
              <a:rPr lang="id-ID" b="1" dirty="0" smtClean="0"/>
              <a:t>Beach Ball</a:t>
            </a:r>
            <a:r>
              <a:rPr lang="id-ID" dirty="0" smtClean="0"/>
              <a:t>: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teacher </a:t>
            </a:r>
            <a:r>
              <a:rPr lang="en-US" dirty="0"/>
              <a:t>gives the ball to one student to start the discussion with the </a:t>
            </a:r>
            <a:r>
              <a:rPr lang="en-US" dirty="0" smtClean="0"/>
              <a:t>understanding</a:t>
            </a:r>
            <a:r>
              <a:rPr lang="id-ID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only the person with the ball is permitted to talk. Other students raise their </a:t>
            </a:r>
            <a:r>
              <a:rPr lang="en-US" dirty="0" smtClean="0"/>
              <a:t>hands</a:t>
            </a:r>
            <a:r>
              <a:rPr lang="id-ID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 ball when they want a turn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4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KELEBIHAN </a:t>
            </a:r>
            <a:r>
              <a:rPr lang="id-ID" i="1" dirty="0" smtClean="0"/>
              <a:t>CLASSROOM DISCUSSION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Menguasai bahan/materi diskusi.</a:t>
            </a:r>
          </a:p>
          <a:p>
            <a:r>
              <a:rPr lang="id-ID" dirty="0" smtClean="0"/>
              <a:t>Memecahkan persoalan.</a:t>
            </a:r>
          </a:p>
          <a:p>
            <a:r>
              <a:rPr lang="id-ID" dirty="0" smtClean="0"/>
              <a:t>Perkembangan moral.</a:t>
            </a:r>
          </a:p>
          <a:p>
            <a:r>
              <a:rPr lang="id-ID" dirty="0" smtClean="0"/>
              <a:t>Perkembangan tingkah laku.</a:t>
            </a:r>
          </a:p>
          <a:p>
            <a:r>
              <a:rPr lang="id-ID" dirty="0" smtClean="0"/>
              <a:t>Meningkatkan keterampilan komunikasi.</a:t>
            </a:r>
          </a:p>
          <a:p>
            <a:r>
              <a:rPr lang="id-ID" dirty="0" smtClean="0"/>
              <a:t>Melatihkan keterampilan berpikir tingkat tinggi.</a:t>
            </a:r>
          </a:p>
        </p:txBody>
      </p:sp>
    </p:spTree>
    <p:extLst>
      <p:ext uri="{BB962C8B-B14F-4D97-AF65-F5344CB8AC3E}">
        <p14:creationId xmlns:p14="http://schemas.microsoft.com/office/powerpoint/2010/main" val="40617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KELEMAHAN </a:t>
            </a:r>
            <a:r>
              <a:rPr lang="id-ID" i="1" dirty="0" smtClean="0"/>
              <a:t>CLASSROOM DISCUSSION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Membutuhkan waktu yang cukup lama untuk persiapan.</a:t>
            </a:r>
          </a:p>
          <a:p>
            <a:r>
              <a:rPr lang="id-ID" dirty="0" smtClean="0"/>
              <a:t>Metode ini tidak akan berhasil jika anggota kelompok terdiri dari individu yang tidak tahu apa-apa.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97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18" y="982132"/>
            <a:ext cx="4533900" cy="493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2" y="1634065"/>
            <a:ext cx="5067296" cy="3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DISKUSI?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Melibatkan siswa dalam kemampuan berbicara dan mengungkapkan tugas pada materi pelajaran tertentu.</a:t>
            </a:r>
          </a:p>
          <a:p>
            <a:r>
              <a:rPr lang="id-ID" dirty="0" smtClean="0"/>
              <a:t>Kegiatan menyampaikan ide atau pendapat terhadap suatu permasalahan atau topik tertentu melalui interaksi sosial.</a:t>
            </a:r>
          </a:p>
          <a:p>
            <a:r>
              <a:rPr lang="id-ID" dirty="0" smtClean="0"/>
              <a:t>Prosedur yang digunakan oleh guru untuk memperkuat kemampuan komunikasi siswa dengan cara menyampaikan ide atau pendapat.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48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DISCUSSION vs RECITATION???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46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LEARNER OUTCOMES FOR DISCUSSION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CONCEPTUAL UNDERSTANDING. Discussion </a:t>
            </a:r>
            <a:r>
              <a:rPr lang="en-US" dirty="0"/>
              <a:t>improves students’ thinking and </a:t>
            </a:r>
            <a:r>
              <a:rPr lang="en-US" dirty="0" smtClean="0"/>
              <a:t>helps</a:t>
            </a:r>
            <a:r>
              <a:rPr lang="id-ID" dirty="0" smtClean="0"/>
              <a:t> </a:t>
            </a:r>
            <a:r>
              <a:rPr lang="en-US" dirty="0" smtClean="0"/>
              <a:t>them </a:t>
            </a:r>
            <a:r>
              <a:rPr lang="en-US" dirty="0"/>
              <a:t>construct their own understanding of academic </a:t>
            </a:r>
            <a:r>
              <a:rPr lang="en-US" dirty="0" smtClean="0"/>
              <a:t>content</a:t>
            </a:r>
            <a:r>
              <a:rPr lang="id-ID" dirty="0"/>
              <a:t>.</a:t>
            </a:r>
            <a:endParaRPr lang="id-ID" dirty="0" smtClean="0"/>
          </a:p>
          <a:p>
            <a:r>
              <a:rPr lang="id-ID" dirty="0" smtClean="0"/>
              <a:t>INVOLVEMENT AND ENGAGEMENT. </a:t>
            </a:r>
            <a:r>
              <a:rPr lang="en-US" dirty="0"/>
              <a:t>It gives students public opportunities to talk about and play with their own ideas and provides motivation to engage in discourse beyond the </a:t>
            </a:r>
            <a:r>
              <a:rPr lang="en-US" dirty="0" smtClean="0"/>
              <a:t>classroom</a:t>
            </a:r>
            <a:r>
              <a:rPr lang="id-ID" dirty="0"/>
              <a:t>.</a:t>
            </a:r>
            <a:endParaRPr lang="id-ID" dirty="0" smtClean="0"/>
          </a:p>
          <a:p>
            <a:r>
              <a:rPr lang="id-ID" dirty="0" smtClean="0"/>
              <a:t>COMMUNICATION SKILLS AND THINKING PROCESS. </a:t>
            </a:r>
            <a:r>
              <a:rPr lang="id-ID" dirty="0" smtClean="0"/>
              <a:t>D</a:t>
            </a:r>
            <a:r>
              <a:rPr lang="en-US" dirty="0" err="1" smtClean="0"/>
              <a:t>iscussion</a:t>
            </a:r>
            <a:r>
              <a:rPr lang="en-US" dirty="0" smtClean="0"/>
              <a:t> </a:t>
            </a:r>
            <a:r>
              <a:rPr lang="en-US" dirty="0"/>
              <a:t>is used by teachers to help students learn important communication skills and to develop more effective thinking processes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00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COMMUNICATION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Discussions thus provide social settings in which teachers can help students analyze their </a:t>
            </a:r>
            <a:r>
              <a:rPr lang="en-US" dirty="0" smtClean="0"/>
              <a:t>thinking</a:t>
            </a:r>
            <a:r>
              <a:rPr lang="id-ID" dirty="0" smtClean="0"/>
              <a:t> </a:t>
            </a:r>
            <a:r>
              <a:rPr lang="en-US" dirty="0" smtClean="0"/>
              <a:t>processes </a:t>
            </a:r>
            <a:r>
              <a:rPr lang="en-US" dirty="0"/>
              <a:t>and learn important communication skills such as </a:t>
            </a:r>
            <a:r>
              <a:rPr lang="en-US" sz="3200" b="1" dirty="0"/>
              <a:t>stating ideas clearly, listening to others, responding to others in appropriate ways, and asking good questions</a:t>
            </a:r>
            <a:br>
              <a:rPr lang="en-US" sz="3200" b="1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04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FIVE-PHASE SYNTAX OF </a:t>
            </a:r>
            <a:br>
              <a:rPr lang="id-ID" dirty="0" smtClean="0"/>
            </a:br>
            <a:r>
              <a:rPr lang="id-ID" dirty="0" smtClean="0"/>
              <a:t>CLASSROOM DISCUSSION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E</a:t>
            </a:r>
            <a:r>
              <a:rPr lang="en-US" dirty="0" err="1" smtClean="0"/>
              <a:t>xplaining</a:t>
            </a:r>
            <a:r>
              <a:rPr lang="en-US" dirty="0" smtClean="0"/>
              <a:t> </a:t>
            </a:r>
            <a:r>
              <a:rPr lang="en-US" dirty="0"/>
              <a:t>the aims of the lesson, </a:t>
            </a:r>
            <a:endParaRPr lang="id-ID" dirty="0" smtClean="0"/>
          </a:p>
          <a:p>
            <a:r>
              <a:rPr lang="id-ID" dirty="0" smtClean="0"/>
              <a:t>F</a:t>
            </a:r>
            <a:r>
              <a:rPr lang="en-US" dirty="0" err="1" smtClean="0"/>
              <a:t>ocusing</a:t>
            </a:r>
            <a:r>
              <a:rPr lang="en-US" dirty="0" smtClean="0"/>
              <a:t> </a:t>
            </a:r>
            <a:r>
              <a:rPr lang="en-US" dirty="0"/>
              <a:t>the discussion, </a:t>
            </a:r>
            <a:endParaRPr lang="id-ID" dirty="0" smtClean="0"/>
          </a:p>
          <a:p>
            <a:r>
              <a:rPr lang="en-US" dirty="0" smtClean="0"/>
              <a:t>Holding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discussion, </a:t>
            </a:r>
            <a:endParaRPr lang="id-ID" dirty="0"/>
          </a:p>
          <a:p>
            <a:r>
              <a:rPr lang="id-ID" dirty="0" smtClean="0"/>
              <a:t>B</a:t>
            </a:r>
            <a:r>
              <a:rPr lang="en-US" dirty="0" smtClean="0"/>
              <a:t>ringing </a:t>
            </a:r>
            <a:r>
              <a:rPr lang="en-US" dirty="0"/>
              <a:t>the discussion to a conclusion, and </a:t>
            </a:r>
            <a:endParaRPr lang="id-ID" dirty="0"/>
          </a:p>
          <a:p>
            <a:r>
              <a:rPr lang="en-US" dirty="0" smtClean="0"/>
              <a:t>debriefing </a:t>
            </a:r>
            <a:r>
              <a:rPr lang="en-US" dirty="0"/>
              <a:t>the discussion.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23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ENVIRONMENT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environment for conducting discussions is characterized by</a:t>
            </a:r>
            <a:br>
              <a:rPr lang="en-US" dirty="0"/>
            </a:br>
            <a:r>
              <a:rPr lang="en-US" dirty="0"/>
              <a:t>open processes and active student roles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57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THEORETICAL AND EMPIRICAL SUPPORT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DISCOURSE AND COGNITION</a:t>
            </a:r>
          </a:p>
          <a:p>
            <a:r>
              <a:rPr lang="id-ID" dirty="0" smtClean="0"/>
              <a:t>CLASROOM DISCOURSE PATTERN</a:t>
            </a:r>
          </a:p>
          <a:p>
            <a:r>
              <a:rPr lang="id-ID" dirty="0" smtClean="0"/>
              <a:t>TEACHER QUESTIONING</a:t>
            </a:r>
          </a:p>
          <a:p>
            <a:r>
              <a:rPr lang="id-ID" dirty="0" smtClean="0"/>
              <a:t>WAIT-TIME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41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2627</TotalTime>
  <Words>521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CLASSROOM DISCUSSION</vt:lpstr>
      <vt:lpstr>PowerPoint Presentation</vt:lpstr>
      <vt:lpstr>DISKUSI?</vt:lpstr>
      <vt:lpstr>DISCUSSION vs RECITATION???</vt:lpstr>
      <vt:lpstr>LEARNER OUTCOMES FOR DISCUSSION</vt:lpstr>
      <vt:lpstr>COMMUNICATION SKILLS</vt:lpstr>
      <vt:lpstr>FIVE-PHASE SYNTAX OF  CLASSROOM DISCUSSION</vt:lpstr>
      <vt:lpstr>LEARNING ENVIRONMENT</vt:lpstr>
      <vt:lpstr>THEORETICAL AND EMPIRICAL SUPPORT</vt:lpstr>
      <vt:lpstr>Discourse and Cognition</vt:lpstr>
      <vt:lpstr>Clasroom Discourse Pattern</vt:lpstr>
      <vt:lpstr>Teacher Questioning</vt:lpstr>
      <vt:lpstr>Teacher Questioning</vt:lpstr>
      <vt:lpstr>WAIT-TIME</vt:lpstr>
      <vt:lpstr>PowerPoint Presentation</vt:lpstr>
      <vt:lpstr>PowerPoint Presentation</vt:lpstr>
      <vt:lpstr>STRATEGIES ON CLASSROOM DISCUSSION</vt:lpstr>
      <vt:lpstr>KELEBIHAN CLASSROOM DISCUSSION</vt:lpstr>
      <vt:lpstr>KELEMAHAN CLASSROOM DISCUSSION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DISCUSSION</dc:title>
  <dc:creator>Family</dc:creator>
  <cp:lastModifiedBy>Family</cp:lastModifiedBy>
  <cp:revision>18</cp:revision>
  <dcterms:created xsi:type="dcterms:W3CDTF">2016-11-16T02:26:58Z</dcterms:created>
  <dcterms:modified xsi:type="dcterms:W3CDTF">2020-04-08T02:12:43Z</dcterms:modified>
</cp:coreProperties>
</file>