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20" r:id="rId4"/>
    <p:sldMasterId id="2147483732" r:id="rId5"/>
  </p:sldMasterIdLst>
  <p:notesMasterIdLst>
    <p:notesMasterId r:id="rId16"/>
  </p:notesMasterIdLst>
  <p:sldIdLst>
    <p:sldId id="256" r:id="rId6"/>
    <p:sldId id="258" r:id="rId7"/>
    <p:sldId id="260" r:id="rId8"/>
    <p:sldId id="262" r:id="rId9"/>
    <p:sldId id="264" r:id="rId10"/>
    <p:sldId id="266" r:id="rId11"/>
    <p:sldId id="268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AB1C4-10F0-45EA-9AB7-600E2B0D015E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DC8A6-C07A-4B88-BBF5-EFE81A6555E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C8A6-C07A-4B88-BBF5-EFE81A6555E1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25BDB-F86C-4AA6-BABB-A62CCFB92FDA}" type="slidenum">
              <a:rPr lang="en-US"/>
              <a:pPr/>
              <a:t>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D5904-5E08-447F-B374-4B8BEE637BE9}" type="slidenum">
              <a:rPr lang="en-US"/>
              <a:pPr/>
              <a:t>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5F260-6E2F-41EA-B559-9A42079CCCBF}" type="slidenum">
              <a:rPr lang="en-US"/>
              <a:pPr/>
              <a:t>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F6532-3DE7-49BB-A9C1-A3D11AE868A8}" type="slidenum">
              <a:rPr lang="en-US"/>
              <a:pPr/>
              <a:t>5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CCE39-63B8-4276-B108-82ECCFEFE9CB}" type="slidenum">
              <a:rPr lang="en-US"/>
              <a:pPr/>
              <a:t>8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8A0D0-FB62-4404-AD55-CB42E86159AE}" type="slidenum">
              <a:rPr lang="en-US"/>
              <a:pPr/>
              <a:t>9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D8408B7-0823-4951-9A2E-DDD5407FA18D}" type="datetimeFigureOut">
              <a:rPr lang="id-ID" smtClean="0"/>
              <a:pPr/>
              <a:t>15/05/2020</a:t>
            </a:fld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B04D81D-6471-4DD7-B1D9-6BB7ABE9FA5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http://charm.physics.ucsb.edu/people/hnn/chadwick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Bab 1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5400" b="1" dirty="0" smtClean="0"/>
              <a:t>NUCLEAR STRUCTURE</a:t>
            </a:r>
            <a:endParaRPr lang="id-ID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Momentum anguler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Jika elemennya tidak isotop , wave number</a:t>
            </a: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433388" y="0"/>
            <a:ext cx="8229600" cy="6635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 of the Atom</a:t>
            </a:r>
          </a:p>
        </p:txBody>
      </p:sp>
      <p:graphicFrame>
        <p:nvGraphicFramePr>
          <p:cNvPr id="2055" name="Group 7"/>
          <p:cNvGraphicFramePr>
            <a:graphicFrameLocks noGrp="1"/>
          </p:cNvGraphicFramePr>
          <p:nvPr/>
        </p:nvGraphicFramePr>
        <p:xfrm>
          <a:off x="0" y="758825"/>
          <a:ext cx="9144000" cy="5734388"/>
        </p:xfrm>
        <a:graphic>
          <a:graphicData uri="http://schemas.openxmlformats.org/drawingml/2006/table">
            <a:tbl>
              <a:tblPr/>
              <a:tblGrid>
                <a:gridCol w="20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Model of Atom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Evidence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Flaw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Dalton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Solid sphere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Law of Definite Composition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Can divide atoms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Thomson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Sphere with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Cathode Ray Tube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Electrons not moving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Rutherford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Electrons orbit a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nucleus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Gold Foil Experiment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Not circular orbits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5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Bohr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Orbitals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Line Spectra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Only worked for hydrogen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87" name="Oval 39"/>
          <p:cNvSpPr>
            <a:spLocks noChangeArrowheads="1"/>
          </p:cNvSpPr>
          <p:nvPr/>
        </p:nvSpPr>
        <p:spPr bwMode="auto">
          <a:xfrm>
            <a:off x="2867025" y="5343525"/>
            <a:ext cx="711200" cy="725488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088" name="Oval 40"/>
          <p:cNvSpPr>
            <a:spLocks noChangeArrowheads="1"/>
          </p:cNvSpPr>
          <p:nvPr/>
        </p:nvSpPr>
        <p:spPr bwMode="auto">
          <a:xfrm>
            <a:off x="2706688" y="5207000"/>
            <a:ext cx="1030287" cy="100012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089" name="Oval 41"/>
          <p:cNvSpPr>
            <a:spLocks noChangeArrowheads="1"/>
          </p:cNvSpPr>
          <p:nvPr/>
        </p:nvSpPr>
        <p:spPr bwMode="auto">
          <a:xfrm>
            <a:off x="3592509" y="1806568"/>
            <a:ext cx="550863" cy="550862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090" name="Oval 42"/>
          <p:cNvSpPr>
            <a:spLocks noChangeArrowheads="1"/>
          </p:cNvSpPr>
          <p:nvPr/>
        </p:nvSpPr>
        <p:spPr bwMode="auto">
          <a:xfrm>
            <a:off x="3286116" y="2765425"/>
            <a:ext cx="1103312" cy="82708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091" name="Oval 43"/>
          <p:cNvSpPr>
            <a:spLocks noChangeArrowheads="1"/>
          </p:cNvSpPr>
          <p:nvPr/>
        </p:nvSpPr>
        <p:spPr bwMode="auto">
          <a:xfrm>
            <a:off x="3571868" y="2997198"/>
            <a:ext cx="131762" cy="14605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0000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092" name="Oval 44"/>
          <p:cNvSpPr>
            <a:spLocks noChangeArrowheads="1"/>
          </p:cNvSpPr>
          <p:nvPr/>
        </p:nvSpPr>
        <p:spPr bwMode="auto">
          <a:xfrm>
            <a:off x="3582982" y="3211512"/>
            <a:ext cx="131762" cy="14605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0000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093" name="Oval 45"/>
          <p:cNvSpPr>
            <a:spLocks noChangeArrowheads="1"/>
          </p:cNvSpPr>
          <p:nvPr/>
        </p:nvSpPr>
        <p:spPr bwMode="auto">
          <a:xfrm>
            <a:off x="3868734" y="2901950"/>
            <a:ext cx="131762" cy="14605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0000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094" name="Oval 46"/>
          <p:cNvSpPr>
            <a:spLocks noChangeArrowheads="1"/>
          </p:cNvSpPr>
          <p:nvPr/>
        </p:nvSpPr>
        <p:spPr bwMode="auto">
          <a:xfrm>
            <a:off x="3797295" y="3346450"/>
            <a:ext cx="131763" cy="14605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0000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095" name="Oval 47"/>
          <p:cNvSpPr>
            <a:spLocks noChangeArrowheads="1"/>
          </p:cNvSpPr>
          <p:nvPr/>
        </p:nvSpPr>
        <p:spPr bwMode="auto">
          <a:xfrm>
            <a:off x="3929058" y="3140074"/>
            <a:ext cx="131763" cy="14605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0000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096" name="Oval 48"/>
          <p:cNvSpPr>
            <a:spLocks noChangeArrowheads="1"/>
          </p:cNvSpPr>
          <p:nvPr/>
        </p:nvSpPr>
        <p:spPr bwMode="auto">
          <a:xfrm>
            <a:off x="3794125" y="4205288"/>
            <a:ext cx="276225" cy="303212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097" name="Oval 49"/>
          <p:cNvSpPr>
            <a:spLocks noChangeArrowheads="1"/>
          </p:cNvSpPr>
          <p:nvPr/>
        </p:nvSpPr>
        <p:spPr bwMode="auto">
          <a:xfrm>
            <a:off x="3821113" y="4054480"/>
            <a:ext cx="87312" cy="889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0000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098" name="Oval 50"/>
          <p:cNvSpPr>
            <a:spLocks noChangeArrowheads="1"/>
          </p:cNvSpPr>
          <p:nvPr/>
        </p:nvSpPr>
        <p:spPr bwMode="auto">
          <a:xfrm>
            <a:off x="4127497" y="4197356"/>
            <a:ext cx="87313" cy="889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0000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099" name="Oval 51"/>
          <p:cNvSpPr>
            <a:spLocks noChangeArrowheads="1"/>
          </p:cNvSpPr>
          <p:nvPr/>
        </p:nvSpPr>
        <p:spPr bwMode="auto">
          <a:xfrm>
            <a:off x="3070225" y="5540375"/>
            <a:ext cx="276225" cy="303213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100" name="Oval 52"/>
          <p:cNvSpPr>
            <a:spLocks noChangeArrowheads="1"/>
          </p:cNvSpPr>
          <p:nvPr/>
        </p:nvSpPr>
        <p:spPr bwMode="auto">
          <a:xfrm>
            <a:off x="3511550" y="5735638"/>
            <a:ext cx="87313" cy="889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0000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101" name="Oval 53"/>
          <p:cNvSpPr>
            <a:spLocks noChangeArrowheads="1"/>
          </p:cNvSpPr>
          <p:nvPr/>
        </p:nvSpPr>
        <p:spPr bwMode="auto">
          <a:xfrm>
            <a:off x="3600450" y="5387975"/>
            <a:ext cx="87313" cy="889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0000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8.09249E-7 C 0.02934 -8.09249E-7 0.04705 0.02058 0.04705 0.04601 C 0.04705 0.07121 0.02934 0.09202 0.00781 0.09202 C -0.01389 0.09202 -0.03142 0.07121 -0.03142 0.04601 C -0.03142 0.02058 -0.01389 -8.09249E-7 0.00781 -8.09249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219 C 0.00347 0.06289 -0.01076 0.09757 -0.02986 0.09872 C -0.04878 0.09988 -0.06562 0.06705 -0.06701 0.02635 C -0.0684 -0.01503 -0.05399 -0.04902 -0.03507 -0.05018 C -0.01597 -0.05133 0.0007 -0.0192 0.00208 0.02219 Z " pathEditMode="relative" rAng="5243846" ptsTypes="fffff">
                                      <p:cBhvr>
                                        <p:cTn id="8" dur="2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6243 C -0.01598 -0.06243 0.00173 -0.04 0.00173 -0.01225 C 0.00173 0.01526 -0.01598 0.03815 -0.0375 0.03815 C -0.05921 0.03815 -0.07674 0.01526 -0.07674 -0.01225 C -0.07674 -0.04 -0.05921 -0.06243 -0.0375 -0.06243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0.03445 C 0.00989 0.07515 -0.01476 0.11029 -0.04653 0.11237 C -0.07813 0.11422 -0.10504 0.08208 -0.10643 0.04139 C -0.10781 -3.87283E-6 -0.08334 -0.03445 -0.05174 -0.03653 C -0.01997 -0.03838 -0.00278 -0.00624 0.0085 0.03445 Z " pathEditMode="relative" rAng="5243846" ptsTypes="fffff">
                                      <p:cBhvr>
                                        <p:cTn id="12" dur="2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7" grpId="0" animBg="1"/>
      <p:bldP spid="2098" grpId="0" animBg="1"/>
      <p:bldP spid="2100" grpId="0" animBg="1"/>
      <p:bldP spid="21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7572375" y="3005138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8091488" y="3171825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9524" y="-142900"/>
            <a:ext cx="5224466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Penyusun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Atom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71546"/>
            <a:ext cx="8763000" cy="578645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v-SE" sz="3600" b="1" dirty="0">
                <a:solidFill>
                  <a:schemeClr val="bg1"/>
                </a:solidFill>
              </a:rPr>
              <a:t>Hipotesis proton-elektron di dalam Inti (1)</a:t>
            </a:r>
          </a:p>
          <a:p>
            <a:pPr>
              <a:lnSpc>
                <a:spcPct val="80000"/>
              </a:lnSpc>
            </a:pPr>
            <a:r>
              <a:rPr lang="sv-SE" sz="2800" b="1" dirty="0">
                <a:solidFill>
                  <a:schemeClr val="bg1"/>
                </a:solidFill>
              </a:rPr>
              <a:t>Inti bermuatan positif, jadi hanya disusun oleh proton. Namun, proton hanya menyumbang separuh dari berat atom.  </a:t>
            </a:r>
          </a:p>
          <a:p>
            <a:pPr>
              <a:lnSpc>
                <a:spcPct val="80000"/>
              </a:lnSpc>
            </a:pPr>
            <a:r>
              <a:rPr lang="sv-SE" sz="2800" b="1" dirty="0">
                <a:solidFill>
                  <a:schemeClr val="bg1"/>
                </a:solidFill>
              </a:rPr>
              <a:t>Jumlah proton di dalam inti diperbanyak 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sv-SE" sz="2800" b="1" dirty="0">
                <a:solidFill>
                  <a:schemeClr val="bg1"/>
                </a:solidFill>
              </a:rPr>
              <a:t>	agar berat atomnya sesuai, tetapi apakah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sv-SE" sz="2800" b="1" dirty="0">
                <a:solidFill>
                  <a:schemeClr val="bg1"/>
                </a:solidFill>
              </a:rPr>
              <a:t> 	akibatnya??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v-SE" sz="2800" b="1" dirty="0">
                <a:solidFill>
                  <a:schemeClr val="bg1"/>
                </a:solidFill>
              </a:rPr>
              <a:t>	Agar atom tetap netral, elektron 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sv-SE" sz="2800" b="1" dirty="0">
                <a:solidFill>
                  <a:schemeClr val="bg1"/>
                </a:solidFill>
              </a:rPr>
              <a:t>	mestinya terdapat di dalam inti.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sv-SE" sz="2800" b="1" dirty="0">
                <a:solidFill>
                  <a:schemeClr val="bg1"/>
                </a:solidFill>
              </a:rPr>
              <a:t>	Model inti : model elektron dan proton. </a:t>
            </a:r>
          </a:p>
          <a:p>
            <a:pPr>
              <a:lnSpc>
                <a:spcPct val="90000"/>
              </a:lnSpc>
            </a:pPr>
            <a:r>
              <a:rPr lang="sv-SE" sz="2800" b="1" dirty="0">
                <a:solidFill>
                  <a:schemeClr val="bg1"/>
                </a:solidFill>
              </a:rPr>
              <a:t>Elektron beredar dengan 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sv-SE" sz="2800" b="1" dirty="0">
                <a:solidFill>
                  <a:schemeClr val="bg1"/>
                </a:solidFill>
              </a:rPr>
              <a:t>	jarak sekitar 10</a:t>
            </a:r>
            <a:r>
              <a:rPr lang="sv-SE" sz="2800" b="1" baseline="30000" dirty="0">
                <a:solidFill>
                  <a:schemeClr val="bg1"/>
                </a:solidFill>
              </a:rPr>
              <a:t>-8 </a:t>
            </a:r>
            <a:r>
              <a:rPr lang="sv-SE" sz="2800" b="1" dirty="0">
                <a:solidFill>
                  <a:schemeClr val="bg1"/>
                </a:solidFill>
              </a:rPr>
              <a:t>cm dari inti, 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sv-SE" sz="2800" b="1" dirty="0">
                <a:solidFill>
                  <a:schemeClr val="bg1"/>
                </a:solidFill>
              </a:rPr>
              <a:t>	sedangkan jeruji inti atom sekitar 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sv-SE" sz="2800" b="1" dirty="0">
                <a:solidFill>
                  <a:schemeClr val="bg1"/>
                </a:solidFill>
              </a:rPr>
              <a:t>	10</a:t>
            </a:r>
            <a:r>
              <a:rPr lang="sv-SE" sz="2800" b="1" baseline="30000" dirty="0">
                <a:solidFill>
                  <a:schemeClr val="bg1"/>
                </a:solidFill>
              </a:rPr>
              <a:t>-12</a:t>
            </a:r>
            <a:r>
              <a:rPr lang="sv-SE" sz="2800" b="1" dirty="0">
                <a:solidFill>
                  <a:schemeClr val="bg1"/>
                </a:solidFill>
              </a:rPr>
              <a:t> cm. 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sv-SE" sz="2800" b="1" dirty="0">
                <a:solidFill>
                  <a:schemeClr val="bg1"/>
                </a:solidFill>
              </a:rPr>
              <a:t>	Jadi elektron tidak dapat berada di dalam inti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7454900" y="5524500"/>
            <a:ext cx="228600" cy="228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400800" y="4495800"/>
            <a:ext cx="2286000" cy="2286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 flipV="1">
            <a:off x="7467600" y="5638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8610600" y="556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>
            <a:off x="7620000" y="556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>
            <a:off x="7493000" y="556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 flipV="1">
            <a:off x="7315200" y="44958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7848600" y="5348289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  <a:r>
              <a:rPr lang="en-US" baseline="30000"/>
              <a:t>-8 </a:t>
            </a:r>
            <a:r>
              <a:rPr lang="en-US"/>
              <a:t>cm</a:t>
            </a: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76962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75565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7239000" y="6096001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  <a:r>
              <a:rPr lang="en-US" baseline="30000"/>
              <a:t>-12</a:t>
            </a:r>
            <a:r>
              <a:rPr lang="en-US"/>
              <a:t>cm</a:t>
            </a:r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7858125" y="2919413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7867651" y="321945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7629525" y="287655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7696200" y="35052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7467600" y="2870200"/>
            <a:ext cx="762000" cy="762000"/>
          </a:xfrm>
          <a:prstGeom prst="ellips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7251700" y="2679700"/>
            <a:ext cx="1219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 rot="19786276">
            <a:off x="7086600" y="3086100"/>
            <a:ext cx="15240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>
            <a:off x="8509000" y="29718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2561" name="Oval 33"/>
          <p:cNvSpPr>
            <a:spLocks noChangeArrowheads="1"/>
          </p:cNvSpPr>
          <p:nvPr/>
        </p:nvSpPr>
        <p:spPr bwMode="auto">
          <a:xfrm>
            <a:off x="7226300" y="3200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2562" name="Oval 34"/>
          <p:cNvSpPr>
            <a:spLocks noChangeArrowheads="1"/>
          </p:cNvSpPr>
          <p:nvPr/>
        </p:nvSpPr>
        <p:spPr bwMode="auto">
          <a:xfrm>
            <a:off x="8420100" y="32766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7645400" y="32131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7518400" y="30734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7721600" y="30353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2667000" y="3262314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Atom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netral</a:t>
            </a:r>
            <a:endParaRPr lang="en-US" sz="2400" b="1" dirty="0"/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5429256" y="4059800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Dapatkah</a:t>
            </a:r>
            <a:r>
              <a:rPr lang="en-US" b="1" dirty="0"/>
              <a:t> </a:t>
            </a:r>
            <a:r>
              <a:rPr lang="en-US" b="1" dirty="0" err="1"/>
              <a:t>elektron</a:t>
            </a:r>
            <a:r>
              <a:rPr lang="en-US" b="1" dirty="0"/>
              <a:t> </a:t>
            </a:r>
            <a:r>
              <a:rPr lang="en-US" b="1" dirty="0" err="1"/>
              <a:t>berada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inti</a:t>
            </a:r>
            <a:endParaRPr lang="en-US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56 -0.01782 C -0.12465 -0.06481 -0.09479 -0.10115 -0.0592 -0.09838 C -0.02431 -0.09583 0.00295 -0.05509 0.00087 -0.0081 C -0.00104 0.03912 -0.0316 0.07477 -0.06649 0.07199 C -0.10208 0.06945 -0.12865 0.0294 -0.12656 -0.01782 Z " pathEditMode="relative" rAng="-5204008" ptsTypes="fffff">
                                      <p:cBhvr>
                                        <p:cTn id="63" dur="20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5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5 0.00695 C 0.12344 0.05417 0.09271 0.09236 0.05886 0.0875 C 0.02466 0.08472 -0.00069 0.0419 0.00174 -0.00717 C 0.00452 -0.05486 0.03507 -0.09051 0.06875 -0.08634 C 0.10382 -0.0831 0.12848 -0.04166 0.12605 0.00695 Z " pathEditMode="relative" rAng="5678930" ptsTypes="fffff">
                                      <p:cBhvr>
                                        <p:cTn id="65" dur="20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-6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1 0.01388 C -0.04444 -0.01642 -0.00625 -0.03076 -2.22222E-6 -0.01572 C 0.00643 -0.00185 -0.02187 0.03562 -0.06198 0.06707 C -0.10156 0.09899 -0.13923 0.11425 -0.1467 0.09783 C -0.15243 0.08326 -0.12465 0.04626 -0.08541 0.01388 Z " pathEditMode="relative" rAng="-1811612" ptsTypes="fffff">
                                      <p:cBhvr>
                                        <p:cTn id="67" dur="2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4" dur="5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-0.00324 C 0.10764 0.01157 0.15399 0.09745 0.14288 0.18773 C 0.1316 0.2787 0.06719 0.34051 0 0.32546 C -0.06875 0.30972 -0.1151 0.22477 -0.10365 0.13426 C -0.09236 0.04352 -0.0283 -0.01829 0.03958 -0.00324 Z " pathEditMode="relative" rAng="560680" ptsTypes="fffff">
                                      <p:cBhvr>
                                        <p:cTn id="17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1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5" grpId="0" animBg="1"/>
      <p:bldP spid="22554" grpId="0" animBg="1"/>
      <p:bldP spid="22531" grpId="0" build="p" animBg="1"/>
      <p:bldP spid="22532" grpId="0" animBg="1"/>
      <p:bldP spid="22534" grpId="0" animBg="1"/>
      <p:bldP spid="22539" grpId="0" animBg="1"/>
      <p:bldP spid="22540" grpId="0" animBg="1"/>
      <p:bldP spid="22541" grpId="0" animBg="1"/>
      <p:bldP spid="22542" grpId="0" animBg="1"/>
      <p:bldP spid="22533" grpId="0" animBg="1"/>
      <p:bldP spid="22533" grpId="1" animBg="1"/>
      <p:bldP spid="22543" grpId="0"/>
      <p:bldP spid="22544" grpId="0" animBg="1"/>
      <p:bldP spid="22545" grpId="0" animBg="1"/>
      <p:bldP spid="22546" grpId="0"/>
      <p:bldP spid="22547" grpId="0" animBg="1"/>
      <p:bldP spid="22548" grpId="0" animBg="1"/>
      <p:bldP spid="22553" grpId="0" animBg="1"/>
      <p:bldP spid="22556" grpId="0" animBg="1"/>
      <p:bldP spid="22557" grpId="0" animBg="1"/>
      <p:bldP spid="22557" grpId="1" animBg="1"/>
      <p:bldP spid="22558" grpId="0" animBg="1"/>
      <p:bldP spid="22559" grpId="0" animBg="1"/>
      <p:bldP spid="22560" grpId="0" animBg="1"/>
      <p:bldP spid="22560" grpId="1" animBg="1"/>
      <p:bldP spid="22561" grpId="0" animBg="1"/>
      <p:bldP spid="22561" grpId="1" animBg="1"/>
      <p:bldP spid="22562" grpId="0" animBg="1"/>
      <p:bldP spid="22562" grpId="1" animBg="1"/>
      <p:bldP spid="22549" grpId="0" animBg="1"/>
      <p:bldP spid="22549" grpId="1" animBg="1"/>
      <p:bldP spid="22551" grpId="0" animBg="1"/>
      <p:bldP spid="22551" grpId="1" animBg="1"/>
      <p:bldP spid="22552" grpId="0" animBg="1"/>
      <p:bldP spid="22552" grpId="1" animBg="1"/>
      <p:bldP spid="22563" grpId="0"/>
      <p:bldP spid="22565" grpId="0"/>
      <p:bldP spid="2256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  <a:ln/>
        </p:spPr>
        <p:txBody>
          <a:bodyPr/>
          <a:lstStyle/>
          <a:p>
            <a:r>
              <a:rPr lang="en-US"/>
              <a:t>Penyusun Inti Atom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v-SE" b="1"/>
              <a:t>Hipotesis proton-neutron di dalam inti.</a:t>
            </a:r>
          </a:p>
          <a:p>
            <a:r>
              <a:rPr lang="en-US" b="1"/>
              <a:t>Rutherford menyarankan adanya </a:t>
            </a:r>
            <a:r>
              <a:rPr lang="en-US" b="1" i="1"/>
              <a:t>neutron </a:t>
            </a:r>
            <a:r>
              <a:rPr lang="en-US" b="1"/>
              <a:t>di dalam inti, yang terjadi dari penggabungan sebuah proton dan sebuah elektron.</a:t>
            </a:r>
            <a:r>
              <a:rPr lang="en-US"/>
              <a:t> </a:t>
            </a:r>
          </a:p>
          <a:p>
            <a:r>
              <a:rPr lang="en-US" b="1"/>
              <a:t>Pada tahun 1932 J. Chadwick melalui penelitiannya menemukan neutron yang merupakan partikel netral dan massa kira kira sama dengan massa proton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38400" y="-71462"/>
            <a:ext cx="5562600" cy="1706563"/>
          </a:xfrm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en-US" sz="4000" dirty="0" err="1"/>
              <a:t>Eksperimen</a:t>
            </a:r>
            <a:r>
              <a:rPr lang="en-US" sz="4000" dirty="0"/>
              <a:t> </a:t>
            </a:r>
            <a:r>
              <a:rPr lang="en-US" sz="4000" dirty="0" err="1"/>
              <a:t>penemuan</a:t>
            </a:r>
            <a:r>
              <a:rPr lang="en-US" sz="4000" dirty="0"/>
              <a:t> neutron </a:t>
            </a:r>
            <a:r>
              <a:rPr lang="en-US" sz="4000" dirty="0" err="1"/>
              <a:t>tahun</a:t>
            </a:r>
            <a:r>
              <a:rPr lang="en-US" sz="4000" dirty="0"/>
              <a:t> 1932 </a:t>
            </a:r>
            <a:r>
              <a:rPr lang="en-US" sz="4000" dirty="0" err="1"/>
              <a:t>oleh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J. Chadwick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214810" y="2705100"/>
            <a:ext cx="119539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d-ID" sz="2000" b="1" dirty="0" smtClean="0">
                <a:solidFill>
                  <a:srgbClr val="00FF00"/>
                </a:solidFill>
              </a:rPr>
              <a:t>neutron</a:t>
            </a:r>
            <a:endParaRPr lang="en-US" sz="2000" b="1" dirty="0">
              <a:solidFill>
                <a:srgbClr val="00FF00"/>
              </a:solidFill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816100" y="2667000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ym typeface="Symbol" pitchFamily="18" charset="2"/>
              </a:rPr>
              <a:t></a:t>
            </a:r>
            <a:endParaRPr lang="en-US" sz="2400"/>
          </a:p>
        </p:txBody>
      </p:sp>
      <p:sp>
        <p:nvSpPr>
          <p:cNvPr id="25646" name="Rectangle 46"/>
          <p:cNvSpPr>
            <a:spLocks noChangeArrowheads="1"/>
          </p:cNvSpPr>
          <p:nvPr/>
        </p:nvSpPr>
        <p:spPr bwMode="auto">
          <a:xfrm>
            <a:off x="1511300" y="3035300"/>
            <a:ext cx="228600" cy="685800"/>
          </a:xfrm>
          <a:prstGeom prst="rect">
            <a:avLst/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652" name="Rectangle 52"/>
          <p:cNvSpPr>
            <a:spLocks noChangeArrowheads="1"/>
          </p:cNvSpPr>
          <p:nvPr/>
        </p:nvSpPr>
        <p:spPr bwMode="auto">
          <a:xfrm>
            <a:off x="2514600" y="2514600"/>
            <a:ext cx="1524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2933701" y="3200400"/>
            <a:ext cx="342900" cy="342900"/>
            <a:chOff x="1848" y="2016"/>
            <a:chExt cx="216" cy="216"/>
          </a:xfrm>
        </p:grpSpPr>
        <p:sp>
          <p:nvSpPr>
            <p:cNvPr id="25653" name="Line 53"/>
            <p:cNvSpPr>
              <a:spLocks noChangeShapeType="1"/>
            </p:cNvSpPr>
            <p:nvPr/>
          </p:nvSpPr>
          <p:spPr bwMode="auto">
            <a:xfrm>
              <a:off x="1848" y="2112"/>
              <a:ext cx="216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54" name="Line 54"/>
            <p:cNvSpPr>
              <a:spLocks noChangeShapeType="1"/>
            </p:cNvSpPr>
            <p:nvPr/>
          </p:nvSpPr>
          <p:spPr bwMode="auto">
            <a:xfrm>
              <a:off x="1848" y="2016"/>
              <a:ext cx="216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55" name="Line 55"/>
            <p:cNvSpPr>
              <a:spLocks noChangeShapeType="1"/>
            </p:cNvSpPr>
            <p:nvPr/>
          </p:nvSpPr>
          <p:spPr bwMode="auto">
            <a:xfrm>
              <a:off x="1848" y="2232"/>
              <a:ext cx="216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25658" name="Text Box 58"/>
          <p:cNvSpPr txBox="1">
            <a:spLocks noChangeArrowheads="1"/>
          </p:cNvSpPr>
          <p:nvPr/>
        </p:nvSpPr>
        <p:spPr bwMode="auto">
          <a:xfrm>
            <a:off x="812800" y="3810000"/>
            <a:ext cx="154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FF0066"/>
                </a:solidFill>
              </a:rPr>
              <a:t>Polonium</a:t>
            </a:r>
          </a:p>
        </p:txBody>
      </p:sp>
      <p:sp>
        <p:nvSpPr>
          <p:cNvPr id="25659" name="Text Box 59"/>
          <p:cNvSpPr txBox="1">
            <a:spLocks noChangeArrowheads="1"/>
          </p:cNvSpPr>
          <p:nvPr/>
        </p:nvSpPr>
        <p:spPr bwMode="auto">
          <a:xfrm>
            <a:off x="2133602" y="3962400"/>
            <a:ext cx="11604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chemeClr val="accent1"/>
                </a:solidFill>
              </a:rPr>
              <a:t>Berilium</a:t>
            </a: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3560764" y="2514600"/>
            <a:ext cx="1011237" cy="2095500"/>
            <a:chOff x="2243" y="1584"/>
            <a:chExt cx="637" cy="1320"/>
          </a:xfrm>
        </p:grpSpPr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2448" y="1584"/>
              <a:ext cx="144" cy="113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60" name="Text Box 60"/>
            <p:cNvSpPr txBox="1">
              <a:spLocks noChangeArrowheads="1"/>
            </p:cNvSpPr>
            <p:nvPr/>
          </p:nvSpPr>
          <p:spPr bwMode="auto">
            <a:xfrm>
              <a:off x="2243" y="2688"/>
              <a:ext cx="63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chemeClr val="hlink"/>
                  </a:solidFill>
                </a:rPr>
                <a:t>Parafin</a:t>
              </a:r>
            </a:p>
          </p:txBody>
        </p:sp>
      </p:grpSp>
      <p:sp>
        <p:nvSpPr>
          <p:cNvPr id="25662" name="AutoShape 62"/>
          <p:cNvSpPr>
            <a:spLocks/>
          </p:cNvSpPr>
          <p:nvPr/>
        </p:nvSpPr>
        <p:spPr bwMode="auto">
          <a:xfrm>
            <a:off x="1447800" y="2971800"/>
            <a:ext cx="304800" cy="838200"/>
          </a:xfrm>
          <a:prstGeom prst="leftBracket">
            <a:avLst>
              <a:gd name="adj" fmla="val 22917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1828800" y="3060700"/>
            <a:ext cx="533400" cy="609600"/>
            <a:chOff x="1152" y="1928"/>
            <a:chExt cx="336" cy="384"/>
          </a:xfrm>
        </p:grpSpPr>
        <p:sp>
          <p:nvSpPr>
            <p:cNvPr id="25647" name="Line 47"/>
            <p:cNvSpPr>
              <a:spLocks noChangeShapeType="1"/>
            </p:cNvSpPr>
            <p:nvPr/>
          </p:nvSpPr>
          <p:spPr bwMode="auto">
            <a:xfrm>
              <a:off x="1152" y="1928"/>
              <a:ext cx="336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48" name="Line 48"/>
            <p:cNvSpPr>
              <a:spLocks noChangeShapeType="1"/>
            </p:cNvSpPr>
            <p:nvPr/>
          </p:nvSpPr>
          <p:spPr bwMode="auto">
            <a:xfrm>
              <a:off x="1152" y="2047"/>
              <a:ext cx="336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49" name="Line 49"/>
            <p:cNvSpPr>
              <a:spLocks noChangeShapeType="1"/>
            </p:cNvSpPr>
            <p:nvPr/>
          </p:nvSpPr>
          <p:spPr bwMode="auto">
            <a:xfrm>
              <a:off x="1152" y="2193"/>
              <a:ext cx="336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50" name="Line 50"/>
            <p:cNvSpPr>
              <a:spLocks noChangeShapeType="1"/>
            </p:cNvSpPr>
            <p:nvPr/>
          </p:nvSpPr>
          <p:spPr bwMode="auto">
            <a:xfrm>
              <a:off x="1152" y="2312"/>
              <a:ext cx="336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64" name="Line 64"/>
            <p:cNvSpPr>
              <a:spLocks noChangeShapeType="1"/>
            </p:cNvSpPr>
            <p:nvPr/>
          </p:nvSpPr>
          <p:spPr bwMode="auto">
            <a:xfrm>
              <a:off x="1152" y="1984"/>
              <a:ext cx="336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65" name="Line 65"/>
            <p:cNvSpPr>
              <a:spLocks noChangeShapeType="1"/>
            </p:cNvSpPr>
            <p:nvPr/>
          </p:nvSpPr>
          <p:spPr bwMode="auto">
            <a:xfrm>
              <a:off x="1152" y="2112"/>
              <a:ext cx="336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66" name="Line 66"/>
            <p:cNvSpPr>
              <a:spLocks noChangeShapeType="1"/>
            </p:cNvSpPr>
            <p:nvPr/>
          </p:nvSpPr>
          <p:spPr bwMode="auto">
            <a:xfrm>
              <a:off x="1152" y="2249"/>
              <a:ext cx="336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3560764" y="2501900"/>
            <a:ext cx="1011237" cy="2108200"/>
            <a:chOff x="2243" y="2832"/>
            <a:chExt cx="637" cy="1328"/>
          </a:xfrm>
        </p:grpSpPr>
        <p:sp>
          <p:nvSpPr>
            <p:cNvPr id="25675" name="Rectangle 75"/>
            <p:cNvSpPr>
              <a:spLocks noChangeArrowheads="1"/>
            </p:cNvSpPr>
            <p:nvPr/>
          </p:nvSpPr>
          <p:spPr bwMode="auto">
            <a:xfrm>
              <a:off x="2448" y="2832"/>
              <a:ext cx="144" cy="1136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76" name="Text Box 76"/>
            <p:cNvSpPr txBox="1">
              <a:spLocks noChangeArrowheads="1"/>
            </p:cNvSpPr>
            <p:nvPr/>
          </p:nvSpPr>
          <p:spPr bwMode="auto">
            <a:xfrm>
              <a:off x="2243" y="3944"/>
              <a:ext cx="63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 dirty="0" err="1">
                  <a:solidFill>
                    <a:srgbClr val="66FF99"/>
                  </a:solidFill>
                </a:rPr>
                <a:t>Timbal</a:t>
              </a:r>
              <a:endParaRPr lang="en-US" sz="2000" b="1" dirty="0">
                <a:solidFill>
                  <a:srgbClr val="66FF99"/>
                </a:solidFill>
              </a:endParaRPr>
            </a:p>
          </p:txBody>
        </p:sp>
      </p:grpSp>
      <p:sp>
        <p:nvSpPr>
          <p:cNvPr id="25686" name="Rectangle 86"/>
          <p:cNvSpPr>
            <a:spLocks noChangeArrowheads="1"/>
          </p:cNvSpPr>
          <p:nvPr/>
        </p:nvSpPr>
        <p:spPr bwMode="auto">
          <a:xfrm>
            <a:off x="2514600" y="2514600"/>
            <a:ext cx="1524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6" name="Group 87"/>
          <p:cNvGrpSpPr>
            <a:grpSpLocks/>
          </p:cNvGrpSpPr>
          <p:nvPr/>
        </p:nvGrpSpPr>
        <p:grpSpPr bwMode="auto">
          <a:xfrm>
            <a:off x="4267200" y="3071813"/>
            <a:ext cx="533400" cy="609600"/>
            <a:chOff x="1152" y="1928"/>
            <a:chExt cx="336" cy="384"/>
          </a:xfrm>
        </p:grpSpPr>
        <p:sp>
          <p:nvSpPr>
            <p:cNvPr id="25688" name="Line 88"/>
            <p:cNvSpPr>
              <a:spLocks noChangeShapeType="1"/>
            </p:cNvSpPr>
            <p:nvPr/>
          </p:nvSpPr>
          <p:spPr bwMode="auto">
            <a:xfrm>
              <a:off x="1152" y="1928"/>
              <a:ext cx="336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89" name="Line 89"/>
            <p:cNvSpPr>
              <a:spLocks noChangeShapeType="1"/>
            </p:cNvSpPr>
            <p:nvPr/>
          </p:nvSpPr>
          <p:spPr bwMode="auto">
            <a:xfrm>
              <a:off x="1152" y="2047"/>
              <a:ext cx="336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90" name="Line 90"/>
            <p:cNvSpPr>
              <a:spLocks noChangeShapeType="1"/>
            </p:cNvSpPr>
            <p:nvPr/>
          </p:nvSpPr>
          <p:spPr bwMode="auto">
            <a:xfrm>
              <a:off x="1152" y="2193"/>
              <a:ext cx="336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91" name="Line 91"/>
            <p:cNvSpPr>
              <a:spLocks noChangeShapeType="1"/>
            </p:cNvSpPr>
            <p:nvPr/>
          </p:nvSpPr>
          <p:spPr bwMode="auto">
            <a:xfrm>
              <a:off x="1152" y="2312"/>
              <a:ext cx="336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92" name="Line 92"/>
            <p:cNvSpPr>
              <a:spLocks noChangeShapeType="1"/>
            </p:cNvSpPr>
            <p:nvPr/>
          </p:nvSpPr>
          <p:spPr bwMode="auto">
            <a:xfrm>
              <a:off x="1152" y="1984"/>
              <a:ext cx="336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93" name="Line 93"/>
            <p:cNvSpPr>
              <a:spLocks noChangeShapeType="1"/>
            </p:cNvSpPr>
            <p:nvPr/>
          </p:nvSpPr>
          <p:spPr bwMode="auto">
            <a:xfrm>
              <a:off x="1152" y="2112"/>
              <a:ext cx="336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94" name="Line 94"/>
            <p:cNvSpPr>
              <a:spLocks noChangeShapeType="1"/>
            </p:cNvSpPr>
            <p:nvPr/>
          </p:nvSpPr>
          <p:spPr bwMode="auto">
            <a:xfrm>
              <a:off x="1152" y="2249"/>
              <a:ext cx="336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25695" name="Text Box 95"/>
          <p:cNvSpPr txBox="1">
            <a:spLocks noChangeArrowheads="1"/>
          </p:cNvSpPr>
          <p:nvPr/>
        </p:nvSpPr>
        <p:spPr bwMode="auto">
          <a:xfrm>
            <a:off x="5029200" y="4876801"/>
            <a:ext cx="3810000" cy="12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/>
              <a:t>Radiasi yang terpancar dari berilium adalah neutron:</a:t>
            </a:r>
          </a:p>
          <a:p>
            <a:pPr>
              <a:spcBef>
                <a:spcPct val="50000"/>
              </a:spcBef>
            </a:pPr>
            <a:r>
              <a:rPr lang="en-US" sz="2400" b="1" baseline="30000"/>
              <a:t>9</a:t>
            </a:r>
            <a:r>
              <a:rPr lang="en-US" sz="2400" b="1" baseline="-25000"/>
              <a:t>4</a:t>
            </a:r>
            <a:r>
              <a:rPr lang="en-US" sz="2400" b="1"/>
              <a:t>Be +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 + 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5696" name="Text Box 96"/>
          <p:cNvSpPr txBox="1">
            <a:spLocks noChangeArrowheads="1"/>
          </p:cNvSpPr>
          <p:nvPr/>
        </p:nvSpPr>
        <p:spPr bwMode="auto">
          <a:xfrm>
            <a:off x="1066800" y="4808538"/>
            <a:ext cx="3810000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err="1"/>
              <a:t>Apakah</a:t>
            </a:r>
            <a:r>
              <a:rPr lang="en-US" sz="2400" b="1" dirty="0"/>
              <a:t> </a:t>
            </a:r>
            <a:r>
              <a:rPr lang="en-US" sz="2400" b="1" dirty="0" err="1"/>
              <a:t>radiasi</a:t>
            </a:r>
            <a:r>
              <a:rPr lang="en-US" sz="2400" b="1" dirty="0"/>
              <a:t> yang </a:t>
            </a:r>
            <a:r>
              <a:rPr lang="en-US" sz="2400" b="1" dirty="0" err="1"/>
              <a:t>terpancar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berilium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sinar</a:t>
            </a:r>
            <a:r>
              <a:rPr lang="en-US" sz="2400" b="1" dirty="0"/>
              <a:t> gamma (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)???</a:t>
            </a: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400" b="1" baseline="30000" dirty="0"/>
              <a:t>9</a:t>
            </a:r>
            <a:r>
              <a:rPr lang="en-US" sz="2400" b="1" baseline="-25000" dirty="0"/>
              <a:t>4</a:t>
            </a:r>
            <a:r>
              <a:rPr lang="en-US" sz="2400" b="1" dirty="0"/>
              <a:t>Be +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 +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γ</a:t>
            </a:r>
          </a:p>
        </p:txBody>
      </p:sp>
      <p:pic>
        <p:nvPicPr>
          <p:cNvPr id="25697" name="Picture 97" descr="http://charm.physics.ucsb.edu/people/hnn/chadwick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6200" y="76200"/>
            <a:ext cx="193992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0" name="Picture 1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828800"/>
            <a:ext cx="3581400" cy="1905000"/>
          </a:xfrm>
          <a:prstGeom prst="rect">
            <a:avLst/>
          </a:prstGeom>
          <a:noFill/>
        </p:spPr>
      </p:pic>
      <p:sp>
        <p:nvSpPr>
          <p:cNvPr id="25701" name="Rectangle 101"/>
          <p:cNvSpPr>
            <a:spLocks noChangeArrowheads="1"/>
          </p:cNvSpPr>
          <p:nvPr/>
        </p:nvSpPr>
        <p:spPr bwMode="auto">
          <a:xfrm>
            <a:off x="5562600" y="1752600"/>
            <a:ext cx="1066800" cy="1219200"/>
          </a:xfrm>
          <a:prstGeom prst="rect">
            <a:avLst/>
          </a:prstGeom>
          <a:solidFill>
            <a:srgbClr val="002A7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5702" name="Rectangle 102"/>
          <p:cNvSpPr>
            <a:spLocks noChangeArrowheads="1"/>
          </p:cNvSpPr>
          <p:nvPr/>
        </p:nvSpPr>
        <p:spPr bwMode="auto">
          <a:xfrm>
            <a:off x="7937502" y="1943101"/>
            <a:ext cx="246063" cy="2460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5703" name="Text Box 103"/>
          <p:cNvSpPr txBox="1">
            <a:spLocks noChangeArrowheads="1"/>
          </p:cNvSpPr>
          <p:nvPr/>
        </p:nvSpPr>
        <p:spPr bwMode="auto">
          <a:xfrm>
            <a:off x="5029200" y="4038601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Apakah mungkin sinar 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dapat menyebabkan terlepasnya proton?</a:t>
            </a:r>
            <a:endParaRPr lang="el-GR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-7.40741E-7 L 0.02361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125 -0.00278 L 0.26042 -0.00278 " pathEditMode="relative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1 -0.00278 L 0.06875 -0.00278 " pathEditMode="relative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0347 L 0.09584 -0.00347 " pathEditMode="relative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2000" fill="hold"/>
                                        <p:tgtEl>
                                          <p:spTgt spid="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95" grpId="0"/>
      <p:bldP spid="25696" grpId="0"/>
      <p:bldP spid="25702" grpId="0" animBg="1"/>
      <p:bldP spid="25702" grpId="1" animBg="1"/>
      <p:bldP spid="257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55652" name="Picture 3" descr="atom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403" y="235719"/>
            <a:ext cx="5995993" cy="605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0" y="6356351"/>
            <a:ext cx="3352800" cy="365125"/>
          </a:xfrm>
        </p:spPr>
        <p:txBody>
          <a:bodyPr/>
          <a:lstStyle/>
          <a:p>
            <a:pPr algn="l">
              <a:defRPr/>
            </a:pPr>
            <a:fld id="{514E0D31-AF4B-423D-98FB-063D30E682E8}" type="slidenum">
              <a:rPr lang="en-US"/>
              <a:pPr algn="l">
                <a:defRPr/>
              </a:pPr>
              <a:t>7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2250831" cy="762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id-ID" b="1" dirty="0" smtClean="0">
                <a:solidFill>
                  <a:schemeClr val="bg2">
                    <a:lumMod val="25000"/>
                  </a:schemeClr>
                </a:solidFill>
                <a:latin typeface="Berlin Sans FB Demi" pitchFamily="34" charset="0"/>
              </a:rPr>
              <a:t>Nuclide</a:t>
            </a:r>
            <a:endParaRPr lang="en-US" b="1" dirty="0" smtClean="0">
              <a:solidFill>
                <a:schemeClr val="bg2">
                  <a:lumMod val="2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031" y="3667148"/>
            <a:ext cx="8543192" cy="3048000"/>
          </a:xfrm>
        </p:spPr>
        <p:txBody>
          <a:bodyPr/>
          <a:lstStyle/>
          <a:p>
            <a:pPr marL="449263" indent="-449263" eaLnBrk="1" hangingPunct="1">
              <a:lnSpc>
                <a:spcPct val="90000"/>
              </a:lnSpc>
              <a:tabLst>
                <a:tab pos="900113" algn="l"/>
              </a:tabLst>
              <a:defRPr/>
            </a:pPr>
            <a:r>
              <a:rPr lang="id-ID" sz="2400" dirty="0" smtClean="0">
                <a:latin typeface="Arial" charset="0"/>
                <a:cs typeface="Arial" charset="0"/>
              </a:rPr>
              <a:t>X = simbol of element</a:t>
            </a:r>
          </a:p>
          <a:p>
            <a:pPr marL="449263" indent="-449263" eaLnBrk="1" hangingPunct="1">
              <a:lnSpc>
                <a:spcPct val="90000"/>
              </a:lnSpc>
              <a:tabLst>
                <a:tab pos="900113" algn="l"/>
              </a:tabLst>
              <a:defRPr/>
            </a:pPr>
            <a:r>
              <a:rPr lang="id-ID" sz="2400" dirty="0" smtClean="0">
                <a:latin typeface="Arial" charset="0"/>
                <a:cs typeface="Arial" charset="0"/>
              </a:rPr>
              <a:t>A = mass number</a:t>
            </a:r>
          </a:p>
          <a:p>
            <a:pPr marL="449263" indent="-449263" eaLnBrk="1" hangingPunct="1">
              <a:lnSpc>
                <a:spcPct val="90000"/>
              </a:lnSpc>
              <a:buNone/>
              <a:tabLst>
                <a:tab pos="900113" algn="l"/>
              </a:tabLst>
              <a:defRPr/>
            </a:pPr>
            <a:r>
              <a:rPr lang="id-ID" sz="2400" dirty="0" smtClean="0">
                <a:latin typeface="Arial" charset="0"/>
                <a:cs typeface="Arial" charset="0"/>
              </a:rPr>
              <a:t>			      total number of nucleons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49263" indent="-449263" eaLnBrk="1" hangingPunct="1">
              <a:lnSpc>
                <a:spcPct val="90000"/>
              </a:lnSpc>
              <a:tabLst>
                <a:tab pos="900113" algn="l"/>
              </a:tabLst>
              <a:defRPr/>
            </a:pPr>
            <a:r>
              <a:rPr lang="id-ID" sz="2400" dirty="0" smtClean="0">
                <a:latin typeface="Arial" charset="0"/>
                <a:cs typeface="Arial" charset="0"/>
              </a:rPr>
              <a:t>Z = atomic number</a:t>
            </a:r>
          </a:p>
          <a:p>
            <a:pPr marL="449263" indent="-449263" eaLnBrk="1" hangingPunct="1">
              <a:lnSpc>
                <a:spcPct val="90000"/>
              </a:lnSpc>
              <a:buNone/>
              <a:tabLst>
                <a:tab pos="900113" algn="l"/>
              </a:tabLst>
              <a:defRPr/>
            </a:pPr>
            <a:r>
              <a:rPr lang="id-ID" sz="2400" dirty="0" smtClean="0">
                <a:latin typeface="Arial" charset="0"/>
                <a:cs typeface="Arial" charset="0"/>
              </a:rPr>
              <a:t>			      total number of protons in a nucleus</a:t>
            </a:r>
          </a:p>
          <a:p>
            <a:pPr marL="449263" indent="-449263" eaLnBrk="1" hangingPunct="1">
              <a:lnSpc>
                <a:spcPct val="90000"/>
              </a:lnSpc>
              <a:buNone/>
              <a:tabLst>
                <a:tab pos="900113" algn="l"/>
              </a:tabLst>
              <a:defRPr/>
            </a:pPr>
            <a:r>
              <a:rPr lang="id-ID" sz="2400" dirty="0" smtClean="0">
                <a:latin typeface="Arial" charset="0"/>
                <a:cs typeface="Arial" charset="0"/>
              </a:rPr>
              <a:t>			      total number of electrons in an atom</a:t>
            </a:r>
          </a:p>
          <a:p>
            <a:pPr marL="449263" indent="-449263" eaLnBrk="1" hangingPunct="1">
              <a:lnSpc>
                <a:spcPct val="90000"/>
              </a:lnSpc>
              <a:tabLst>
                <a:tab pos="900113" algn="l"/>
              </a:tabLst>
              <a:defRPr/>
            </a:pPr>
            <a:r>
              <a:rPr lang="id-ID" sz="2400" dirty="0" smtClean="0">
                <a:latin typeface="Arial" charset="0"/>
                <a:cs typeface="Arial" charset="0"/>
              </a:rPr>
              <a:t>N = A - Z</a:t>
            </a:r>
          </a:p>
          <a:p>
            <a:pPr marL="449263" indent="-449263" eaLnBrk="1" hangingPunct="1">
              <a:lnSpc>
                <a:spcPct val="90000"/>
              </a:lnSpc>
              <a:buNone/>
              <a:tabLst>
                <a:tab pos="900113" algn="l"/>
              </a:tabLst>
              <a:defRPr/>
            </a:pPr>
            <a:r>
              <a:rPr lang="id-ID" sz="2400" dirty="0" smtClean="0">
                <a:latin typeface="Arial" charset="0"/>
                <a:cs typeface="Arial" charset="0"/>
              </a:rPr>
              <a:t>			      total number of neutrons in a nucleus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49263" indent="-449263" eaLnBrk="1" hangingPunct="1">
              <a:lnSpc>
                <a:spcPct val="90000"/>
              </a:lnSpc>
              <a:buNone/>
              <a:tabLst>
                <a:tab pos="900113" algn="l"/>
              </a:tabLst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3446585" y="1676400"/>
            <a:ext cx="2270924" cy="1569660"/>
            <a:chOff x="2569032" y="1905000"/>
            <a:chExt cx="2460168" cy="1569660"/>
          </a:xfrm>
        </p:grpSpPr>
        <p:sp>
          <p:nvSpPr>
            <p:cNvPr id="9" name="TextBox 8"/>
            <p:cNvSpPr txBox="1"/>
            <p:nvPr/>
          </p:nvSpPr>
          <p:spPr>
            <a:xfrm>
              <a:off x="2895600" y="1905000"/>
              <a:ext cx="2133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96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X</a:t>
              </a:r>
              <a:endParaRPr lang="id-ID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69032" y="19050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A</a:t>
              </a:r>
              <a:endParaRPr lang="id-ID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01690" y="2857503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Z</a:t>
              </a:r>
              <a:endParaRPr lang="id-ID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10000" y="28956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N</a:t>
              </a:r>
              <a:endParaRPr lang="id-ID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1336431" y="4570420"/>
            <a:ext cx="35169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366577" y="5214950"/>
            <a:ext cx="35169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86670" y="5572140"/>
            <a:ext cx="35169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366577" y="6215082"/>
            <a:ext cx="35169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>
          <a:xfrm>
            <a:off x="-106363" y="1408115"/>
            <a:ext cx="2925763" cy="130650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Atoms are named according to their number of protons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4035425" y="2163763"/>
            <a:ext cx="420688" cy="4064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4781550" y="2620963"/>
            <a:ext cx="420688" cy="4064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4427538" y="2627313"/>
            <a:ext cx="420687" cy="4064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4086225" y="2533650"/>
            <a:ext cx="420688" cy="4064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4325938" y="2251075"/>
            <a:ext cx="420687" cy="406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4581525" y="2459038"/>
            <a:ext cx="420688" cy="406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4618038" y="2962275"/>
            <a:ext cx="420687" cy="406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4159250" y="2854325"/>
            <a:ext cx="420688" cy="406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4492625" y="2182813"/>
            <a:ext cx="420688" cy="406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4451350" y="1485900"/>
            <a:ext cx="115888" cy="16033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aphicFrame>
        <p:nvGraphicFramePr>
          <p:cNvPr id="26734" name="Group 110"/>
          <p:cNvGraphicFramePr>
            <a:graphicFrameLocks noGrp="1"/>
          </p:cNvGraphicFramePr>
          <p:nvPr/>
        </p:nvGraphicFramePr>
        <p:xfrm>
          <a:off x="914400" y="4487863"/>
          <a:ext cx="7086600" cy="2194561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Symbol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Mass #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# p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# n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# e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-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5467350" y="2314575"/>
            <a:ext cx="115888" cy="16033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3071813" y="1849438"/>
            <a:ext cx="115887" cy="160337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3971925" y="1457325"/>
            <a:ext cx="115888" cy="16033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6683" name="Rectangle 59"/>
          <p:cNvSpPr>
            <a:spLocks noChangeArrowheads="1"/>
          </p:cNvSpPr>
          <p:nvPr/>
        </p:nvSpPr>
        <p:spPr bwMode="auto">
          <a:xfrm>
            <a:off x="6978650" y="1998663"/>
            <a:ext cx="20351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Electrons</a:t>
            </a:r>
          </a:p>
        </p:txBody>
      </p:sp>
      <p:sp>
        <p:nvSpPr>
          <p:cNvPr id="26684" name="Rectangle 60"/>
          <p:cNvSpPr>
            <a:spLocks noChangeArrowheads="1"/>
          </p:cNvSpPr>
          <p:nvPr/>
        </p:nvSpPr>
        <p:spPr bwMode="auto">
          <a:xfrm>
            <a:off x="6978650" y="1223963"/>
            <a:ext cx="2035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Protons</a:t>
            </a:r>
          </a:p>
        </p:txBody>
      </p:sp>
      <p:sp>
        <p:nvSpPr>
          <p:cNvPr id="26685" name="Rectangle 61"/>
          <p:cNvSpPr>
            <a:spLocks noChangeArrowheads="1"/>
          </p:cNvSpPr>
          <p:nvPr/>
        </p:nvSpPr>
        <p:spPr bwMode="auto">
          <a:xfrm>
            <a:off x="6978650" y="2708275"/>
            <a:ext cx="2035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Neutrons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3886200" y="2427288"/>
            <a:ext cx="420688" cy="406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6687" name="Oval 63"/>
          <p:cNvSpPr>
            <a:spLocks noChangeArrowheads="1"/>
          </p:cNvSpPr>
          <p:nvPr/>
        </p:nvSpPr>
        <p:spPr bwMode="auto">
          <a:xfrm>
            <a:off x="3910013" y="2693988"/>
            <a:ext cx="420687" cy="4064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6688" name="Oval 64"/>
          <p:cNvSpPr>
            <a:spLocks noChangeArrowheads="1"/>
          </p:cNvSpPr>
          <p:nvPr/>
        </p:nvSpPr>
        <p:spPr bwMode="auto">
          <a:xfrm>
            <a:off x="4318000" y="3048000"/>
            <a:ext cx="420688" cy="4064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6689" name="Oval 65"/>
          <p:cNvSpPr>
            <a:spLocks noChangeArrowheads="1"/>
          </p:cNvSpPr>
          <p:nvPr/>
        </p:nvSpPr>
        <p:spPr bwMode="auto">
          <a:xfrm>
            <a:off x="5619750" y="2466975"/>
            <a:ext cx="115888" cy="16033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6690" name="Oval 66"/>
          <p:cNvSpPr>
            <a:spLocks noChangeArrowheads="1"/>
          </p:cNvSpPr>
          <p:nvPr/>
        </p:nvSpPr>
        <p:spPr bwMode="auto">
          <a:xfrm>
            <a:off x="5497513" y="3025775"/>
            <a:ext cx="115887" cy="16033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6691" name="Rectangle 67"/>
          <p:cNvSpPr>
            <a:spLocks noChangeArrowheads="1"/>
          </p:cNvSpPr>
          <p:nvPr/>
        </p:nvSpPr>
        <p:spPr bwMode="auto">
          <a:xfrm>
            <a:off x="-57150" y="2943225"/>
            <a:ext cx="19621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dirty="0">
                <a:solidFill>
                  <a:srgbClr val="009900"/>
                </a:solidFill>
                <a:latin typeface="Arial Black" pitchFamily="34" charset="0"/>
              </a:rPr>
              <a:t>	</a:t>
            </a:r>
            <a:r>
              <a:rPr lang="en-US" sz="2000" dirty="0">
                <a:solidFill>
                  <a:srgbClr val="00FF00"/>
                </a:solidFill>
                <a:latin typeface="Arial Black" pitchFamily="34" charset="0"/>
              </a:rPr>
              <a:t>Add a proton it becomes BORON!</a:t>
            </a:r>
          </a:p>
        </p:txBody>
      </p:sp>
      <p:sp>
        <p:nvSpPr>
          <p:cNvPr id="26692" name="Rectangle 68"/>
          <p:cNvSpPr>
            <a:spLocks noChangeArrowheads="1"/>
          </p:cNvSpPr>
          <p:nvPr/>
        </p:nvSpPr>
        <p:spPr bwMode="auto">
          <a:xfrm>
            <a:off x="6657975" y="3200400"/>
            <a:ext cx="19621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Anything with 6 protons is CARBON!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1666875" y="4953000"/>
            <a:ext cx="695325" cy="647700"/>
            <a:chOff x="1050" y="3128"/>
            <a:chExt cx="438" cy="408"/>
          </a:xfrm>
        </p:grpSpPr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1050" y="3128"/>
              <a:ext cx="204" cy="408"/>
              <a:chOff x="1056" y="3128"/>
              <a:chExt cx="204" cy="408"/>
            </a:xfrm>
          </p:grpSpPr>
          <p:sp>
            <p:nvSpPr>
              <p:cNvPr id="26673" name="Text Box 49"/>
              <p:cNvSpPr txBox="1">
                <a:spLocks noChangeArrowheads="1"/>
              </p:cNvSpPr>
              <p:nvPr/>
            </p:nvSpPr>
            <p:spPr bwMode="auto">
              <a:xfrm>
                <a:off x="1060" y="3128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00FF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26674" name="Text Box 50"/>
              <p:cNvSpPr txBox="1">
                <a:spLocks noChangeArrowheads="1"/>
              </p:cNvSpPr>
              <p:nvPr/>
            </p:nvSpPr>
            <p:spPr bwMode="auto">
              <a:xfrm>
                <a:off x="1056" y="3305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</p:grpSp>
        <p:sp>
          <p:nvSpPr>
            <p:cNvPr id="26694" name="Text Box 70"/>
            <p:cNvSpPr txBox="1">
              <a:spLocks noChangeArrowheads="1"/>
            </p:cNvSpPr>
            <p:nvPr/>
          </p:nvSpPr>
          <p:spPr bwMode="auto">
            <a:xfrm>
              <a:off x="1152" y="316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Be</a:t>
              </a:r>
            </a:p>
          </p:txBody>
        </p:sp>
      </p:grp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1628775" y="5524500"/>
            <a:ext cx="923925" cy="647700"/>
            <a:chOff x="1050" y="3471"/>
            <a:chExt cx="390" cy="408"/>
          </a:xfrm>
        </p:grpSpPr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1050" y="3471"/>
              <a:ext cx="204" cy="408"/>
              <a:chOff x="1056" y="3128"/>
              <a:chExt cx="204" cy="408"/>
            </a:xfrm>
          </p:grpSpPr>
          <p:sp>
            <p:nvSpPr>
              <p:cNvPr id="26676" name="Text Box 52"/>
              <p:cNvSpPr txBox="1">
                <a:spLocks noChangeArrowheads="1"/>
              </p:cNvSpPr>
              <p:nvPr/>
            </p:nvSpPr>
            <p:spPr bwMode="auto">
              <a:xfrm>
                <a:off x="1060" y="3128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00FF00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26677" name="Text Box 53"/>
              <p:cNvSpPr txBox="1">
                <a:spLocks noChangeArrowheads="1"/>
              </p:cNvSpPr>
              <p:nvPr/>
            </p:nvSpPr>
            <p:spPr bwMode="auto">
              <a:xfrm>
                <a:off x="1056" y="3305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  <a:latin typeface="Arial" charset="0"/>
                  </a:rPr>
                  <a:t>5</a:t>
                </a:r>
              </a:p>
            </p:txBody>
          </p:sp>
        </p:grpSp>
        <p:sp>
          <p:nvSpPr>
            <p:cNvPr id="26696" name="Text Box 72"/>
            <p:cNvSpPr txBox="1">
              <a:spLocks noChangeArrowheads="1"/>
            </p:cNvSpPr>
            <p:nvPr/>
          </p:nvSpPr>
          <p:spPr bwMode="auto">
            <a:xfrm>
              <a:off x="1152" y="352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B</a:t>
              </a:r>
            </a:p>
          </p:txBody>
        </p:sp>
      </p:grp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1433513" y="6096000"/>
            <a:ext cx="869950" cy="647700"/>
            <a:chOff x="903" y="3840"/>
            <a:chExt cx="548" cy="408"/>
          </a:xfrm>
        </p:grpSpPr>
        <p:sp>
          <p:nvSpPr>
            <p:cNvPr id="26678" name="Text Box 54"/>
            <p:cNvSpPr txBox="1">
              <a:spLocks noChangeArrowheads="1"/>
            </p:cNvSpPr>
            <p:nvPr/>
          </p:nvSpPr>
          <p:spPr bwMode="auto">
            <a:xfrm>
              <a:off x="903" y="3840"/>
              <a:ext cx="3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FF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26679" name="Text Box 55"/>
            <p:cNvSpPr txBox="1">
              <a:spLocks noChangeArrowheads="1"/>
            </p:cNvSpPr>
            <p:nvPr/>
          </p:nvSpPr>
          <p:spPr bwMode="auto">
            <a:xfrm>
              <a:off x="1055" y="4017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6697" name="Text Box 73"/>
            <p:cNvSpPr txBox="1">
              <a:spLocks noChangeArrowheads="1"/>
            </p:cNvSpPr>
            <p:nvPr/>
          </p:nvSpPr>
          <p:spPr bwMode="auto">
            <a:xfrm>
              <a:off x="1163" y="388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C</a:t>
              </a: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8.09249E-7 C 0.07049 8.09249E-7 0.12813 0.07445 0.12813 0.16647 C 0.12813 0.25803 0.07049 0.33318 -4.16667E-6 0.33318 C -0.07083 0.33318 -0.12812 0.25803 -0.12812 0.16647 C -0.12812 0.07445 -0.07083 8.09249E-7 -4.16667E-6 8.09249E-7 Z " pathEditMode="relative" rAng="0" ptsTypes="fffff">
                                      <p:cBhvr>
                                        <p:cTn id="71" dur="5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3 -0.05087 C 0.06909 0.05364 0.04479 0.17896 -0.0257 0.22983 C -0.09827 0.28116 -0.18941 0.23653 -0.23091 0.13295 C -0.27275 0.02844 -0.24827 -0.09618 -0.17691 -0.14682 C -0.10556 -0.19769 -0.01389 -0.15607 0.02673 -0.05087 Z " pathEditMode="relative" rAng="3713304" ptsTypes="fffff">
                                      <p:cBhvr>
                                        <p:cTn id="73" dur="5000" spd="-100000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9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55 -0.08416 C 0.26649 -0.08416 0.35677 0.00509 0.35677 0.11515 C 0.35677 0.22498 0.26649 0.31446 0.15555 0.31446 C 0.04444 0.31446 -0.04566 0.22498 -0.04566 0.11515 C -0.04566 0.00509 0.04444 -0.08416 0.15555 -0.08416 Z " pathEditMode="relative" rAng="0" ptsTypes="fffff">
                                      <p:cBhvr>
                                        <p:cTn id="75" dur="50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8035E-7 C 0.09496 -0.07722 0.20694 -0.06358 0.24982 0.03052 C 0.29271 0.12439 0.25052 0.26335 0.1559 0.34012 C 0.06111 0.41734 -0.0507 0.40324 -0.09358 0.30936 C -0.13664 0.21572 -0.09462 0.07676 3.33333E-6 -5.78035E-7 Z " pathEditMode="relative" rAng="-1881053" ptsTypes="fffff">
                                      <p:cBhvr>
                                        <p:cTn id="77" dur="5000" spd="-1000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2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2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" presetClass="pat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3 -0.05087 C 0.06909 0.05364 0.04479 0.17896 -0.0257 0.22983 C -0.09827 0.28116 -0.18941 0.23653 -0.23091 0.13295 C -0.27275 0.02844 -0.24827 -0.09618 -0.17691 -0.14682 C -0.10556 -0.19769 -0.01389 -0.15607 0.02673 -0.05087 Z " pathEditMode="relative" rAng="3713304" ptsTypes="fffff">
                                      <p:cBhvr>
                                        <p:cTn id="102" dur="5000" spd="-1000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9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0" fill="hold"/>
                                        <p:tgtEl>
                                          <p:spTgt spid="2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0" fill="hold"/>
                                        <p:tgtEl>
                                          <p:spTgt spid="2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0" fill="hold"/>
                                        <p:tgtEl>
                                          <p:spTgt spid="2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2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0" fill="hold"/>
                                        <p:tgtEl>
                                          <p:spTgt spid="2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0" fill="hold"/>
                                        <p:tgtEl>
                                          <p:spTgt spid="2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1" presetClass="pat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 -0.13711 C 0.06614 -0.02427 0.04496 0.10752 -0.02553 0.15839 C -0.09827 0.20972 -0.19167 0.15815 -0.23646 0.04671 C -0.2816 -0.06589 -0.26007 -0.19607 -0.19046 -0.24323 C -0.11702 -0.29872 -0.02292 -0.25063 0.021 -0.13711 Z " pathEditMode="relative" rAng="3713304" ptsTypes="fffff">
                                      <p:cBhvr>
                                        <p:cTn id="129" dur="3000" spd="-100000" fill="hold"/>
                                        <p:tgtEl>
                                          <p:spTgt spid="26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9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39" grpId="1" animBg="1"/>
      <p:bldP spid="26680" grpId="0" animBg="1"/>
      <p:bldP spid="26680" grpId="1" animBg="1"/>
      <p:bldP spid="26681" grpId="0" animBg="1"/>
      <p:bldP spid="26681" grpId="1" animBg="1"/>
      <p:bldP spid="26682" grpId="0" animBg="1"/>
      <p:bldP spid="26682" grpId="1" animBg="1"/>
      <p:bldP spid="26686" grpId="0" animBg="1"/>
      <p:bldP spid="26687" grpId="0" animBg="1"/>
      <p:bldP spid="26688" grpId="0" animBg="1"/>
      <p:bldP spid="26689" grpId="0" animBg="1"/>
      <p:bldP spid="26689" grpId="1" animBg="1"/>
      <p:bldP spid="26689" grpId="2" animBg="1"/>
      <p:bldP spid="26690" grpId="0" animBg="1"/>
      <p:bldP spid="26690" grpId="1" animBg="1"/>
      <p:bldP spid="26690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1219200" y="685800"/>
            <a:ext cx="6248400" cy="3429000"/>
            <a:chOff x="384" y="1440"/>
            <a:chExt cx="3936" cy="2160"/>
          </a:xfrm>
        </p:grpSpPr>
        <p:sp>
          <p:nvSpPr>
            <p:cNvPr id="29751" name="Text Box 55"/>
            <p:cNvSpPr txBox="1">
              <a:spLocks noChangeArrowheads="1"/>
            </p:cNvSpPr>
            <p:nvPr/>
          </p:nvSpPr>
          <p:spPr bwMode="auto">
            <a:xfrm>
              <a:off x="384" y="2299"/>
              <a:ext cx="1036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>
                  <a:latin typeface="Tahoma" pitchFamily="34" charset="0"/>
                </a:rPr>
                <a:t>Nuklida</a:t>
              </a:r>
            </a:p>
          </p:txBody>
        </p:sp>
        <p:sp>
          <p:nvSpPr>
            <p:cNvPr id="29752" name="Text Box 56"/>
            <p:cNvSpPr txBox="1">
              <a:spLocks noChangeArrowheads="1"/>
            </p:cNvSpPr>
            <p:nvPr/>
          </p:nvSpPr>
          <p:spPr bwMode="auto">
            <a:xfrm>
              <a:off x="1588" y="1745"/>
              <a:ext cx="1340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latin typeface="Tahoma" pitchFamily="34" charset="0"/>
                </a:rPr>
                <a:t>Radionuklida</a:t>
              </a:r>
            </a:p>
          </p:txBody>
        </p:sp>
        <p:sp>
          <p:nvSpPr>
            <p:cNvPr id="29753" name="Text Box 57"/>
            <p:cNvSpPr txBox="1">
              <a:spLocks noChangeArrowheads="1"/>
            </p:cNvSpPr>
            <p:nvPr/>
          </p:nvSpPr>
          <p:spPr bwMode="auto">
            <a:xfrm>
              <a:off x="1588" y="2792"/>
              <a:ext cx="1388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latin typeface="Tahoma" pitchFamily="34" charset="0"/>
                </a:rPr>
                <a:t>Nuklida nonradioaktif</a:t>
              </a:r>
            </a:p>
          </p:txBody>
        </p:sp>
        <p:sp>
          <p:nvSpPr>
            <p:cNvPr id="29754" name="Text Box 58"/>
            <p:cNvSpPr txBox="1">
              <a:spLocks noChangeArrowheads="1"/>
            </p:cNvSpPr>
            <p:nvPr/>
          </p:nvSpPr>
          <p:spPr bwMode="auto">
            <a:xfrm>
              <a:off x="3035" y="1440"/>
              <a:ext cx="1285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FFFF00"/>
                  </a:solidFill>
                  <a:latin typeface="Tahoma" pitchFamily="34" charset="0"/>
                </a:rPr>
                <a:t>Radioisotop Radioisobar Radioisoton Radioisomer</a:t>
              </a:r>
            </a:p>
          </p:txBody>
        </p:sp>
        <p:sp>
          <p:nvSpPr>
            <p:cNvPr id="29755" name="Text Box 59"/>
            <p:cNvSpPr txBox="1">
              <a:spLocks noChangeArrowheads="1"/>
            </p:cNvSpPr>
            <p:nvPr/>
          </p:nvSpPr>
          <p:spPr bwMode="auto">
            <a:xfrm>
              <a:off x="3035" y="2535"/>
              <a:ext cx="949" cy="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FF00"/>
                  </a:solidFill>
                  <a:latin typeface="Tahoma" pitchFamily="34" charset="0"/>
                </a:rPr>
                <a:t>Isotop Isobar Isoton Isomer</a:t>
              </a:r>
            </a:p>
          </p:txBody>
        </p:sp>
        <p:sp>
          <p:nvSpPr>
            <p:cNvPr id="29756" name="AutoShape 60"/>
            <p:cNvSpPr>
              <a:spLocks/>
            </p:cNvSpPr>
            <p:nvPr/>
          </p:nvSpPr>
          <p:spPr bwMode="auto">
            <a:xfrm>
              <a:off x="1420" y="1942"/>
              <a:ext cx="168" cy="1130"/>
            </a:xfrm>
            <a:prstGeom prst="leftBrace">
              <a:avLst>
                <a:gd name="adj1" fmla="val 56052"/>
                <a:gd name="adj2" fmla="val 50000"/>
              </a:avLst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9757" name="AutoShape 61"/>
            <p:cNvSpPr>
              <a:spLocks/>
            </p:cNvSpPr>
            <p:nvPr/>
          </p:nvSpPr>
          <p:spPr bwMode="auto">
            <a:xfrm>
              <a:off x="2841" y="1488"/>
              <a:ext cx="167" cy="912"/>
            </a:xfrm>
            <a:prstGeom prst="leftBrace">
              <a:avLst>
                <a:gd name="adj1" fmla="val 45509"/>
                <a:gd name="adj2" fmla="val 50000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9758" name="AutoShape 62"/>
            <p:cNvSpPr>
              <a:spLocks/>
            </p:cNvSpPr>
            <p:nvPr/>
          </p:nvSpPr>
          <p:spPr bwMode="auto">
            <a:xfrm>
              <a:off x="2881" y="2592"/>
              <a:ext cx="167" cy="912"/>
            </a:xfrm>
            <a:prstGeom prst="leftBrace">
              <a:avLst>
                <a:gd name="adj1" fmla="val 45509"/>
                <a:gd name="adj2" fmla="val 50000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533400" y="4495800"/>
            <a:ext cx="815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99FFCC"/>
                </a:solidFill>
              </a:rPr>
              <a:t>Definisikanlah istilah-istilah tersebut dan berikan pula contohnya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9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9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452</TotalTime>
  <Words>292</Words>
  <Application>Microsoft Office PowerPoint</Application>
  <PresentationFormat>On-screen Show (4:3)</PresentationFormat>
  <Paragraphs>118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Arial</vt:lpstr>
      <vt:lpstr>Arial Black</vt:lpstr>
      <vt:lpstr>Berlin Sans FB Demi</vt:lpstr>
      <vt:lpstr>Calibri</vt:lpstr>
      <vt:lpstr>Comic Sans MS</vt:lpstr>
      <vt:lpstr>Constantia</vt:lpstr>
      <vt:lpstr>Corbel</vt:lpstr>
      <vt:lpstr>Garamond</vt:lpstr>
      <vt:lpstr>Rockwell</vt:lpstr>
      <vt:lpstr>Symbol</vt:lpstr>
      <vt:lpstr>Tahoma</vt:lpstr>
      <vt:lpstr>Times New Roman</vt:lpstr>
      <vt:lpstr>Wingdings</vt:lpstr>
      <vt:lpstr>Wingdings 2</vt:lpstr>
      <vt:lpstr>Wingdings 3</vt:lpstr>
      <vt:lpstr>Module</vt:lpstr>
      <vt:lpstr>Office Theme</vt:lpstr>
      <vt:lpstr>Paper</vt:lpstr>
      <vt:lpstr>1_Module</vt:lpstr>
      <vt:lpstr>Foundry</vt:lpstr>
      <vt:lpstr>Bab 1</vt:lpstr>
      <vt:lpstr>Models of the Atom</vt:lpstr>
      <vt:lpstr>Penyusun Inti Atom</vt:lpstr>
      <vt:lpstr>Penyusun Inti Atom</vt:lpstr>
      <vt:lpstr>Eksperimen penemuan neutron tahun 1932 oleh J. Chadwick</vt:lpstr>
      <vt:lpstr>PowerPoint Presentation</vt:lpstr>
      <vt:lpstr>Nuclide</vt:lpstr>
      <vt:lpstr>PowerPoint Presentation</vt:lpstr>
      <vt:lpstr>PowerPoint Presentation</vt:lpstr>
      <vt:lpstr>Momentum anguler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LYDIA R</cp:lastModifiedBy>
  <cp:revision>42</cp:revision>
  <dcterms:created xsi:type="dcterms:W3CDTF">2012-02-14T02:11:54Z</dcterms:created>
  <dcterms:modified xsi:type="dcterms:W3CDTF">2020-05-15T08:57:52Z</dcterms:modified>
</cp:coreProperties>
</file>