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7" r:id="rId3"/>
    <p:sldId id="258" r:id="rId4"/>
    <p:sldId id="259" r:id="rId5"/>
    <p:sldId id="267" r:id="rId6"/>
    <p:sldId id="260" r:id="rId7"/>
    <p:sldId id="266" r:id="rId8"/>
    <p:sldId id="261" r:id="rId9"/>
    <p:sldId id="268" r:id="rId10"/>
    <p:sldId id="270" r:id="rId11"/>
    <p:sldId id="269" r:id="rId12"/>
    <p:sldId id="263" r:id="rId13"/>
    <p:sldId id="265" r:id="rId14"/>
    <p:sldId id="262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97" autoAdjust="0"/>
    <p:restoredTop sz="86387" autoAdjust="0"/>
  </p:normalViewPr>
  <p:slideViewPr>
    <p:cSldViewPr>
      <p:cViewPr varScale="1">
        <p:scale>
          <a:sx n="74" d="100"/>
          <a:sy n="74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45E00C0-ADD1-419E-AA54-3105D2392DF3}" type="datetimeFigureOut">
              <a:rPr lang="id-ID" smtClean="0"/>
              <a:t>18/05/2020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110A9AA-8886-499F-AA11-CF7ECB9706B6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5339" y="332656"/>
            <a:ext cx="7239000" cy="81872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00FF00"/>
                </a:solidFill>
                <a:latin typeface="Book Antiqua" pitchFamily="18" charset="0"/>
                <a:sym typeface="Symbol" pitchFamily="18" charset="2"/>
              </a:rPr>
              <a:t>CAMPURAN RASEMAT</a:t>
            </a:r>
            <a:endParaRPr lang="en-US" sz="4000" b="1" dirty="0" smtClean="0">
              <a:solidFill>
                <a:srgbClr val="00FF00"/>
              </a:solidFill>
              <a:latin typeface="Book Antiqua" pitchFamily="18" charset="0"/>
              <a:sym typeface="Symbol" pitchFamily="18" charset="2"/>
            </a:endParaRPr>
          </a:p>
        </p:txBody>
      </p:sp>
      <p:sp>
        <p:nvSpPr>
          <p:cNvPr id="5123" name="Text Box 9"/>
          <p:cNvSpPr txBox="1">
            <a:spLocks noChangeArrowheads="1"/>
          </p:cNvSpPr>
          <p:nvPr/>
        </p:nvSpPr>
        <p:spPr bwMode="auto">
          <a:xfrm>
            <a:off x="2514600" y="4876800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5124" name="Text Box 12"/>
          <p:cNvSpPr txBox="1">
            <a:spLocks noChangeArrowheads="1"/>
          </p:cNvSpPr>
          <p:nvPr/>
        </p:nvSpPr>
        <p:spPr bwMode="auto">
          <a:xfrm>
            <a:off x="2987824" y="3884192"/>
            <a:ext cx="6858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400" b="1" dirty="0" err="1">
                <a:solidFill>
                  <a:srgbClr val="00FFFF"/>
                </a:solidFill>
                <a:latin typeface="Book Antiqua" pitchFamily="18" charset="0"/>
              </a:rPr>
              <a:t>Oleh</a:t>
            </a:r>
            <a:r>
              <a:rPr lang="en-US" sz="2400" b="1" dirty="0">
                <a:solidFill>
                  <a:srgbClr val="00FFFF"/>
                </a:solidFill>
                <a:latin typeface="Book Antiqua" pitchFamily="18" charset="0"/>
              </a:rPr>
              <a:t>:</a:t>
            </a:r>
          </a:p>
          <a:p>
            <a:pPr algn="ctr"/>
            <a:r>
              <a:rPr lang="en-US" sz="2400" b="1" dirty="0">
                <a:solidFill>
                  <a:srgbClr val="00FFFF"/>
                </a:solidFill>
                <a:latin typeface="Book Antiqua" pitchFamily="18" charset="0"/>
              </a:rPr>
              <a:t>Prof. Dr. </a:t>
            </a:r>
            <a:r>
              <a:rPr lang="en-US" sz="2400" b="1" dirty="0" err="1">
                <a:solidFill>
                  <a:srgbClr val="00FFFF"/>
                </a:solidFill>
                <a:latin typeface="Book Antiqua" pitchFamily="18" charset="0"/>
              </a:rPr>
              <a:t>Suyatno</a:t>
            </a:r>
            <a:r>
              <a:rPr lang="en-US" sz="2400" b="1" dirty="0">
                <a:solidFill>
                  <a:srgbClr val="00FFFF"/>
                </a:solidFill>
                <a:latin typeface="Book Antiqua" pitchFamily="18" charset="0"/>
              </a:rPr>
              <a:t>, </a:t>
            </a:r>
            <a:r>
              <a:rPr lang="en-US" sz="2400" b="1" dirty="0" err="1">
                <a:solidFill>
                  <a:srgbClr val="00FFFF"/>
                </a:solidFill>
                <a:latin typeface="Book Antiqua" pitchFamily="18" charset="0"/>
              </a:rPr>
              <a:t>M.Si</a:t>
            </a:r>
            <a:r>
              <a:rPr lang="en-US" sz="2400" b="1" dirty="0">
                <a:solidFill>
                  <a:srgbClr val="00FFFF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5125" name="Text Box 15"/>
          <p:cNvSpPr txBox="1">
            <a:spLocks noChangeArrowheads="1"/>
          </p:cNvSpPr>
          <p:nvPr/>
        </p:nvSpPr>
        <p:spPr bwMode="auto">
          <a:xfrm>
            <a:off x="1515339" y="5060156"/>
            <a:ext cx="76962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Jurusan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Kimia </a:t>
            </a:r>
          </a:p>
          <a:p>
            <a:pPr algn="r"/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Fakultas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Matematika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dan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Ilmu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Pengetahuan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Alam</a:t>
            </a:r>
            <a:endParaRPr lang="en-US" sz="2400" b="1" dirty="0">
              <a:solidFill>
                <a:srgbClr val="FFFF00"/>
              </a:solidFill>
              <a:latin typeface="Book Antiqua" pitchFamily="18" charset="0"/>
            </a:endParaRPr>
          </a:p>
          <a:p>
            <a:pPr algn="r"/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Universitas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Book Antiqua" pitchFamily="18" charset="0"/>
              </a:rPr>
              <a:t>Negeri</a:t>
            </a:r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 Surabaya</a:t>
            </a:r>
          </a:p>
          <a:p>
            <a:pPr algn="r"/>
            <a:r>
              <a:rPr lang="en-US" sz="2400" b="1" dirty="0">
                <a:solidFill>
                  <a:srgbClr val="FFFF00"/>
                </a:solidFill>
                <a:latin typeface="Book Antiqua" pitchFamily="18" charset="0"/>
              </a:rPr>
              <a:t>2020</a:t>
            </a:r>
          </a:p>
        </p:txBody>
      </p:sp>
      <p:pic>
        <p:nvPicPr>
          <p:cNvPr id="51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843" y="1602189"/>
            <a:ext cx="2087563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691" y="1196752"/>
            <a:ext cx="7239000" cy="4846320"/>
          </a:xfrm>
        </p:spPr>
        <p:txBody>
          <a:bodyPr/>
          <a:lstStyle/>
          <a:p>
            <a:pPr marL="0" indent="0">
              <a:buNone/>
            </a:pPr>
            <a:r>
              <a:rPr lang="id-ID" dirty="0" smtClean="0"/>
              <a:t>Contoh proses rasemisasi :</a:t>
            </a:r>
            <a:br>
              <a:rPr lang="id-ID" dirty="0" smtClean="0"/>
            </a:br>
            <a:r>
              <a:rPr lang="id-ID" dirty="0" smtClean="0"/>
              <a:t>	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6912768" cy="151216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27584" y="393305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(R)-3-kloro-3,7-dimetiloktana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53363" y="386104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Karbokation luar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232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92" y="980728"/>
            <a:ext cx="6912768" cy="15834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159553" y="2878377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i="1" dirty="0" smtClean="0"/>
              <a:t>Serangan dari atas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771746" y="5370039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i="1" dirty="0" smtClean="0"/>
              <a:t>(S)-3,7-dimetil-3-oktanol</a:t>
            </a:r>
            <a:endParaRPr lang="en-US" i="1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886758"/>
            <a:ext cx="6480720" cy="14144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4777843" y="2879973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i="1" dirty="0" smtClean="0"/>
              <a:t>(R)-3,7-dimetil-3-oktanol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226640" y="540212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i="1" dirty="0" smtClean="0"/>
              <a:t>Serangan dari bawah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60673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7239000" cy="5544616"/>
          </a:xfrm>
        </p:spPr>
        <p:txBody>
          <a:bodyPr>
            <a:normAutofit/>
          </a:bodyPr>
          <a:lstStyle/>
          <a:p>
            <a:pPr marL="449263" indent="-449263" algn="just">
              <a:buNone/>
            </a:pPr>
            <a:r>
              <a:rPr lang="id-ID" dirty="0" smtClean="0"/>
              <a:t>2. </a:t>
            </a:r>
            <a:r>
              <a:rPr lang="en-US" dirty="0" err="1" smtClean="0"/>
              <a:t>Rute</a:t>
            </a:r>
            <a:r>
              <a:rPr lang="en-US" dirty="0" smtClean="0"/>
              <a:t> </a:t>
            </a:r>
            <a:r>
              <a:rPr lang="en-US" dirty="0" err="1"/>
              <a:t>biokimia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memakai</a:t>
            </a:r>
            <a:r>
              <a:rPr lang="en-US" dirty="0"/>
              <a:t> </a:t>
            </a: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mikroorganisme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enantiomer </a:t>
            </a:r>
            <a:r>
              <a:rPr lang="en-US" dirty="0" err="1"/>
              <a:t>murni</a:t>
            </a:r>
            <a:r>
              <a:rPr lang="en-US" dirty="0"/>
              <a:t>. </a:t>
            </a:r>
            <a:endParaRPr lang="id-ID" dirty="0" smtClean="0"/>
          </a:p>
          <a:p>
            <a:pPr marL="449263" indent="-449263" algn="just">
              <a:buNone/>
            </a:pPr>
            <a:endParaRPr lang="en-US" dirty="0"/>
          </a:p>
          <a:p>
            <a:pPr marL="533400" indent="-273050" algn="just">
              <a:buNone/>
            </a:pPr>
            <a:r>
              <a:rPr lang="en-US" dirty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/>
              <a:t>:</a:t>
            </a:r>
          </a:p>
          <a:p>
            <a:pPr marL="536575" indent="363538" algn="just">
              <a:buNone/>
              <a:tabLst>
                <a:tab pos="536575" algn="l"/>
              </a:tabLst>
            </a:pPr>
            <a:r>
              <a:rPr lang="en-US" dirty="0"/>
              <a:t>	</a:t>
            </a:r>
            <a:r>
              <a:rPr lang="id-ID" dirty="0" smtClean="0"/>
              <a:t>	</a:t>
            </a:r>
            <a:r>
              <a:rPr lang="en-US" dirty="0" smtClean="0"/>
              <a:t>(</a:t>
            </a:r>
            <a:r>
              <a:rPr lang="en-US" dirty="0"/>
              <a:t>R)-</a:t>
            </a:r>
            <a:r>
              <a:rPr lang="en-US" dirty="0" err="1"/>
              <a:t>Nikotina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menginkubasi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 </a:t>
            </a:r>
            <a:r>
              <a:rPr lang="en-US" dirty="0" err="1"/>
              <a:t>rasemik</a:t>
            </a:r>
            <a:r>
              <a:rPr lang="en-US" dirty="0"/>
              <a:t> (R)-</a:t>
            </a:r>
            <a:r>
              <a:rPr lang="en-US" dirty="0" err="1"/>
              <a:t>Nikotina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(S)-</a:t>
            </a:r>
            <a:r>
              <a:rPr lang="en-US" dirty="0" err="1"/>
              <a:t>Nikotina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wadah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i="1" dirty="0"/>
              <a:t>Pseudomonas </a:t>
            </a:r>
            <a:r>
              <a:rPr lang="en-US" i="1" dirty="0" err="1"/>
              <a:t>putida</a:t>
            </a:r>
            <a:r>
              <a:rPr lang="en-US" dirty="0"/>
              <a:t>.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mengoksidasi</a:t>
            </a:r>
            <a:r>
              <a:rPr lang="en-US" dirty="0"/>
              <a:t> (S)-</a:t>
            </a:r>
            <a:r>
              <a:rPr lang="en-US" dirty="0" err="1"/>
              <a:t>Nikotina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(R)- </a:t>
            </a:r>
            <a:r>
              <a:rPr lang="en-US" dirty="0" err="1"/>
              <a:t>Nikotina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tersisa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wadah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Webpage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547090" y="6165304"/>
            <a:ext cx="424510" cy="585614"/>
          </a:xfrm>
          <a:custGeom>
            <a:avLst/>
            <a:gdLst>
              <a:gd name="T0" fmla="*/ 5187 w 21600"/>
              <a:gd name="T1" fmla="*/ 21600 h 21600"/>
              <a:gd name="T2" fmla="*/ 0 w 21600"/>
              <a:gd name="T3" fmla="*/ 17509 h 21600"/>
              <a:gd name="T4" fmla="*/ 21600 w 21600"/>
              <a:gd name="T5" fmla="*/ 0 h 21600"/>
              <a:gd name="T6" fmla="*/ 0 w 21600"/>
              <a:gd name="T7" fmla="*/ 0 h 21600"/>
              <a:gd name="T8" fmla="*/ 10800 w 21600"/>
              <a:gd name="T9" fmla="*/ 0 h 21600"/>
              <a:gd name="T10" fmla="*/ 21600 w 21600"/>
              <a:gd name="T11" fmla="*/ 0 h 21600"/>
              <a:gd name="T12" fmla="*/ 21600 w 21600"/>
              <a:gd name="T13" fmla="*/ 10800 h 21600"/>
              <a:gd name="T14" fmla="*/ 21600 w 21600"/>
              <a:gd name="T15" fmla="*/ 21600 h 21600"/>
              <a:gd name="T16" fmla="*/ 10800 w 21600"/>
              <a:gd name="T17" fmla="*/ 21600 h 21600"/>
              <a:gd name="T18" fmla="*/ 0 w 21600"/>
              <a:gd name="T19" fmla="*/ 10800 h 21600"/>
              <a:gd name="T20" fmla="*/ 1955 w 21600"/>
              <a:gd name="T21" fmla="*/ 12829 h 21600"/>
              <a:gd name="T22" fmla="*/ 19814 w 21600"/>
              <a:gd name="T23" fmla="*/ 207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9184" y="949"/>
                </a:moveTo>
                <a:lnTo>
                  <a:pt x="9758" y="1309"/>
                </a:lnTo>
                <a:lnTo>
                  <a:pt x="11544" y="1292"/>
                </a:lnTo>
                <a:lnTo>
                  <a:pt x="12437" y="1292"/>
                </a:lnTo>
                <a:lnTo>
                  <a:pt x="13414" y="1161"/>
                </a:lnTo>
                <a:lnTo>
                  <a:pt x="13648" y="1243"/>
                </a:lnTo>
                <a:lnTo>
                  <a:pt x="13542" y="1390"/>
                </a:lnTo>
                <a:lnTo>
                  <a:pt x="13967" y="1849"/>
                </a:lnTo>
                <a:lnTo>
                  <a:pt x="14562" y="2520"/>
                </a:lnTo>
                <a:lnTo>
                  <a:pt x="14669" y="3223"/>
                </a:lnTo>
                <a:lnTo>
                  <a:pt x="14796" y="3518"/>
                </a:lnTo>
                <a:lnTo>
                  <a:pt x="15264" y="3665"/>
                </a:lnTo>
                <a:lnTo>
                  <a:pt x="15753" y="3518"/>
                </a:lnTo>
                <a:lnTo>
                  <a:pt x="15902" y="2978"/>
                </a:lnTo>
                <a:lnTo>
                  <a:pt x="16008" y="2323"/>
                </a:lnTo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591" y="10620"/>
                </a:moveTo>
                <a:lnTo>
                  <a:pt x="6122" y="10996"/>
                </a:lnTo>
                <a:lnTo>
                  <a:pt x="6696" y="11340"/>
                </a:lnTo>
                <a:lnTo>
                  <a:pt x="7313" y="11618"/>
                </a:lnTo>
                <a:lnTo>
                  <a:pt x="7972" y="11863"/>
                </a:lnTo>
                <a:lnTo>
                  <a:pt x="8652" y="12060"/>
                </a:lnTo>
                <a:lnTo>
                  <a:pt x="9396" y="12190"/>
                </a:lnTo>
                <a:lnTo>
                  <a:pt x="10119" y="12272"/>
                </a:lnTo>
                <a:lnTo>
                  <a:pt x="10906" y="12305"/>
                </a:lnTo>
                <a:lnTo>
                  <a:pt x="11650" y="12272"/>
                </a:lnTo>
                <a:lnTo>
                  <a:pt x="12373" y="12190"/>
                </a:lnTo>
                <a:lnTo>
                  <a:pt x="13117" y="12060"/>
                </a:lnTo>
                <a:lnTo>
                  <a:pt x="13797" y="11863"/>
                </a:lnTo>
                <a:lnTo>
                  <a:pt x="14456" y="11618"/>
                </a:lnTo>
                <a:lnTo>
                  <a:pt x="15073" y="11340"/>
                </a:lnTo>
                <a:lnTo>
                  <a:pt x="15647" y="11029"/>
                </a:lnTo>
                <a:lnTo>
                  <a:pt x="16178" y="10652"/>
                </a:lnTo>
                <a:lnTo>
                  <a:pt x="16667" y="10243"/>
                </a:lnTo>
                <a:lnTo>
                  <a:pt x="17071" y="9801"/>
                </a:lnTo>
                <a:lnTo>
                  <a:pt x="17475" y="9327"/>
                </a:lnTo>
                <a:lnTo>
                  <a:pt x="17815" y="8820"/>
                </a:lnTo>
                <a:lnTo>
                  <a:pt x="18049" y="8296"/>
                </a:lnTo>
                <a:lnTo>
                  <a:pt x="18262" y="7723"/>
                </a:lnTo>
                <a:lnTo>
                  <a:pt x="18347" y="7134"/>
                </a:lnTo>
                <a:lnTo>
                  <a:pt x="18389" y="6561"/>
                </a:lnTo>
                <a:lnTo>
                  <a:pt x="18347" y="5956"/>
                </a:lnTo>
                <a:lnTo>
                  <a:pt x="18262" y="5400"/>
                </a:lnTo>
                <a:lnTo>
                  <a:pt x="18049" y="4827"/>
                </a:lnTo>
                <a:lnTo>
                  <a:pt x="17815" y="4303"/>
                </a:lnTo>
                <a:lnTo>
                  <a:pt x="17475" y="3796"/>
                </a:lnTo>
                <a:lnTo>
                  <a:pt x="17114" y="3321"/>
                </a:lnTo>
                <a:lnTo>
                  <a:pt x="16710" y="2880"/>
                </a:lnTo>
                <a:lnTo>
                  <a:pt x="16221" y="2470"/>
                </a:lnTo>
                <a:lnTo>
                  <a:pt x="15689" y="2094"/>
                </a:lnTo>
                <a:lnTo>
                  <a:pt x="15115" y="1750"/>
                </a:lnTo>
                <a:lnTo>
                  <a:pt x="14499" y="1472"/>
                </a:lnTo>
                <a:lnTo>
                  <a:pt x="13797" y="1227"/>
                </a:lnTo>
                <a:lnTo>
                  <a:pt x="13117" y="1030"/>
                </a:lnTo>
                <a:lnTo>
                  <a:pt x="12415" y="883"/>
                </a:lnTo>
                <a:lnTo>
                  <a:pt x="11650" y="818"/>
                </a:lnTo>
                <a:lnTo>
                  <a:pt x="10906" y="785"/>
                </a:lnTo>
                <a:lnTo>
                  <a:pt x="10119" y="818"/>
                </a:lnTo>
                <a:lnTo>
                  <a:pt x="9396" y="883"/>
                </a:lnTo>
                <a:lnTo>
                  <a:pt x="8652" y="1030"/>
                </a:lnTo>
                <a:lnTo>
                  <a:pt x="8014" y="1227"/>
                </a:lnTo>
                <a:lnTo>
                  <a:pt x="7355" y="1440"/>
                </a:lnTo>
                <a:lnTo>
                  <a:pt x="6739" y="1750"/>
                </a:lnTo>
                <a:lnTo>
                  <a:pt x="6122" y="2061"/>
                </a:lnTo>
                <a:lnTo>
                  <a:pt x="5591" y="2438"/>
                </a:lnTo>
                <a:lnTo>
                  <a:pt x="5102" y="2847"/>
                </a:lnTo>
                <a:lnTo>
                  <a:pt x="4698" y="3289"/>
                </a:lnTo>
                <a:lnTo>
                  <a:pt x="4294" y="3763"/>
                </a:lnTo>
                <a:lnTo>
                  <a:pt x="3996" y="4270"/>
                </a:lnTo>
                <a:lnTo>
                  <a:pt x="3720" y="4794"/>
                </a:lnTo>
                <a:lnTo>
                  <a:pt x="3550" y="5367"/>
                </a:lnTo>
                <a:lnTo>
                  <a:pt x="3422" y="5956"/>
                </a:lnTo>
                <a:lnTo>
                  <a:pt x="3380" y="6561"/>
                </a:lnTo>
                <a:lnTo>
                  <a:pt x="3422" y="7134"/>
                </a:lnTo>
                <a:lnTo>
                  <a:pt x="3550" y="7690"/>
                </a:lnTo>
                <a:lnTo>
                  <a:pt x="3720" y="8263"/>
                </a:lnTo>
                <a:lnTo>
                  <a:pt x="3954" y="8787"/>
                </a:lnTo>
                <a:lnTo>
                  <a:pt x="4294" y="9294"/>
                </a:lnTo>
                <a:lnTo>
                  <a:pt x="4655" y="9769"/>
                </a:lnTo>
                <a:lnTo>
                  <a:pt x="5102" y="10210"/>
                </a:lnTo>
                <a:lnTo>
                  <a:pt x="5591" y="10620"/>
                </a:lnTo>
                <a:close/>
              </a:path>
              <a:path w="21600" h="21600" extrusionOk="0">
                <a:moveTo>
                  <a:pt x="3401" y="6021"/>
                </a:moveTo>
                <a:lnTo>
                  <a:pt x="4039" y="5530"/>
                </a:lnTo>
                <a:lnTo>
                  <a:pt x="4294" y="4892"/>
                </a:lnTo>
                <a:lnTo>
                  <a:pt x="4677" y="4156"/>
                </a:lnTo>
                <a:lnTo>
                  <a:pt x="5166" y="3763"/>
                </a:lnTo>
                <a:lnTo>
                  <a:pt x="5378" y="3354"/>
                </a:lnTo>
                <a:lnTo>
                  <a:pt x="5293" y="2732"/>
                </a:lnTo>
                <a:moveTo>
                  <a:pt x="3507" y="7380"/>
                </a:moveTo>
                <a:lnTo>
                  <a:pt x="3890" y="7200"/>
                </a:lnTo>
                <a:lnTo>
                  <a:pt x="4103" y="7249"/>
                </a:lnTo>
                <a:lnTo>
                  <a:pt x="4400" y="7527"/>
                </a:lnTo>
                <a:lnTo>
                  <a:pt x="4719" y="7674"/>
                </a:lnTo>
                <a:lnTo>
                  <a:pt x="5293" y="7641"/>
                </a:lnTo>
                <a:lnTo>
                  <a:pt x="5740" y="7543"/>
                </a:lnTo>
                <a:lnTo>
                  <a:pt x="6144" y="7543"/>
                </a:lnTo>
                <a:lnTo>
                  <a:pt x="6526" y="7821"/>
                </a:lnTo>
                <a:lnTo>
                  <a:pt x="6569" y="8312"/>
                </a:lnTo>
                <a:lnTo>
                  <a:pt x="6059" y="8852"/>
                </a:lnTo>
                <a:lnTo>
                  <a:pt x="5803" y="8967"/>
                </a:lnTo>
                <a:lnTo>
                  <a:pt x="5803" y="9147"/>
                </a:lnTo>
                <a:lnTo>
                  <a:pt x="5421" y="9294"/>
                </a:lnTo>
                <a:lnTo>
                  <a:pt x="4868" y="9163"/>
                </a:lnTo>
                <a:lnTo>
                  <a:pt x="4337" y="9049"/>
                </a:lnTo>
                <a:lnTo>
                  <a:pt x="4081" y="9000"/>
                </a:lnTo>
                <a:moveTo>
                  <a:pt x="14988" y="11372"/>
                </a:moveTo>
                <a:lnTo>
                  <a:pt x="15115" y="10865"/>
                </a:lnTo>
                <a:lnTo>
                  <a:pt x="16072" y="10096"/>
                </a:lnTo>
                <a:lnTo>
                  <a:pt x="16455" y="9605"/>
                </a:lnTo>
                <a:lnTo>
                  <a:pt x="16455" y="8329"/>
                </a:lnTo>
                <a:lnTo>
                  <a:pt x="17156" y="7969"/>
                </a:lnTo>
                <a:lnTo>
                  <a:pt x="17879" y="7870"/>
                </a:lnTo>
                <a:lnTo>
                  <a:pt x="18177" y="7821"/>
                </a:lnTo>
                <a:moveTo>
                  <a:pt x="18368" y="6840"/>
                </a:moveTo>
                <a:lnTo>
                  <a:pt x="18049" y="6610"/>
                </a:lnTo>
                <a:lnTo>
                  <a:pt x="17411" y="6512"/>
                </a:lnTo>
                <a:lnTo>
                  <a:pt x="16859" y="6545"/>
                </a:lnTo>
                <a:lnTo>
                  <a:pt x="16603" y="6201"/>
                </a:lnTo>
                <a:lnTo>
                  <a:pt x="16731" y="5874"/>
                </a:lnTo>
                <a:lnTo>
                  <a:pt x="17241" y="5465"/>
                </a:lnTo>
                <a:lnTo>
                  <a:pt x="17858" y="5236"/>
                </a:lnTo>
                <a:lnTo>
                  <a:pt x="18007" y="5089"/>
                </a:lnTo>
                <a:lnTo>
                  <a:pt x="18049" y="4892"/>
                </a:lnTo>
                <a:moveTo>
                  <a:pt x="8100" y="1260"/>
                </a:moveTo>
                <a:cubicBezTo>
                  <a:pt x="8333" y="1276"/>
                  <a:pt x="8206" y="1554"/>
                  <a:pt x="8695" y="1652"/>
                </a:cubicBezTo>
                <a:cubicBezTo>
                  <a:pt x="9184" y="1750"/>
                  <a:pt x="10481" y="1685"/>
                  <a:pt x="10991" y="1881"/>
                </a:cubicBezTo>
                <a:cubicBezTo>
                  <a:pt x="11501" y="2078"/>
                  <a:pt x="11629" y="2503"/>
                  <a:pt x="11799" y="2830"/>
                </a:cubicBezTo>
                <a:cubicBezTo>
                  <a:pt x="11969" y="3158"/>
                  <a:pt x="11905" y="3910"/>
                  <a:pt x="12054" y="3894"/>
                </a:cubicBezTo>
                <a:cubicBezTo>
                  <a:pt x="12203" y="3878"/>
                  <a:pt x="12351" y="2880"/>
                  <a:pt x="12649" y="2683"/>
                </a:cubicBezTo>
                <a:cubicBezTo>
                  <a:pt x="12947" y="2487"/>
                  <a:pt x="13670" y="2536"/>
                  <a:pt x="13840" y="2683"/>
                </a:cubicBezTo>
                <a:cubicBezTo>
                  <a:pt x="14010" y="2830"/>
                  <a:pt x="13733" y="3370"/>
                  <a:pt x="13648" y="3616"/>
                </a:cubicBezTo>
                <a:cubicBezTo>
                  <a:pt x="13563" y="3861"/>
                  <a:pt x="13457" y="4058"/>
                  <a:pt x="13351" y="4156"/>
                </a:cubicBezTo>
                <a:cubicBezTo>
                  <a:pt x="13244" y="4254"/>
                  <a:pt x="13096" y="4221"/>
                  <a:pt x="12947" y="4254"/>
                </a:cubicBezTo>
                <a:cubicBezTo>
                  <a:pt x="12777" y="4303"/>
                  <a:pt x="12585" y="4369"/>
                  <a:pt x="12394" y="4401"/>
                </a:cubicBezTo>
                <a:cubicBezTo>
                  <a:pt x="12139" y="4500"/>
                  <a:pt x="12054" y="4614"/>
                  <a:pt x="11862" y="4647"/>
                </a:cubicBezTo>
                <a:cubicBezTo>
                  <a:pt x="11650" y="4761"/>
                  <a:pt x="11671" y="4680"/>
                  <a:pt x="11437" y="4778"/>
                </a:cubicBezTo>
                <a:cubicBezTo>
                  <a:pt x="11352" y="4827"/>
                  <a:pt x="11225" y="4974"/>
                  <a:pt x="11246" y="5072"/>
                </a:cubicBezTo>
                <a:cubicBezTo>
                  <a:pt x="11225" y="5154"/>
                  <a:pt x="11267" y="5220"/>
                  <a:pt x="11310" y="5269"/>
                </a:cubicBezTo>
                <a:cubicBezTo>
                  <a:pt x="11352" y="5318"/>
                  <a:pt x="11480" y="5383"/>
                  <a:pt x="11565" y="5416"/>
                </a:cubicBezTo>
                <a:cubicBezTo>
                  <a:pt x="11629" y="5400"/>
                  <a:pt x="11820" y="5465"/>
                  <a:pt x="11862" y="5432"/>
                </a:cubicBezTo>
                <a:cubicBezTo>
                  <a:pt x="11905" y="5416"/>
                  <a:pt x="11926" y="5269"/>
                  <a:pt x="11884" y="5236"/>
                </a:cubicBezTo>
                <a:cubicBezTo>
                  <a:pt x="11841" y="5203"/>
                  <a:pt x="11629" y="5269"/>
                  <a:pt x="11565" y="5220"/>
                </a:cubicBezTo>
                <a:cubicBezTo>
                  <a:pt x="11480" y="5187"/>
                  <a:pt x="11459" y="5040"/>
                  <a:pt x="11480" y="4974"/>
                </a:cubicBezTo>
                <a:cubicBezTo>
                  <a:pt x="11501" y="4909"/>
                  <a:pt x="11607" y="4860"/>
                  <a:pt x="11692" y="4843"/>
                </a:cubicBezTo>
                <a:cubicBezTo>
                  <a:pt x="11905" y="4876"/>
                  <a:pt x="11820" y="4876"/>
                  <a:pt x="12054" y="4876"/>
                </a:cubicBezTo>
                <a:cubicBezTo>
                  <a:pt x="12075" y="5040"/>
                  <a:pt x="12096" y="5269"/>
                  <a:pt x="12139" y="5416"/>
                </a:cubicBezTo>
                <a:cubicBezTo>
                  <a:pt x="12160" y="5465"/>
                  <a:pt x="12330" y="5465"/>
                  <a:pt x="12373" y="5416"/>
                </a:cubicBezTo>
                <a:cubicBezTo>
                  <a:pt x="12415" y="5367"/>
                  <a:pt x="12330" y="4974"/>
                  <a:pt x="12394" y="4892"/>
                </a:cubicBezTo>
                <a:cubicBezTo>
                  <a:pt x="12458" y="4810"/>
                  <a:pt x="12692" y="4925"/>
                  <a:pt x="12755" y="4892"/>
                </a:cubicBezTo>
                <a:cubicBezTo>
                  <a:pt x="12798" y="4860"/>
                  <a:pt x="12840" y="4761"/>
                  <a:pt x="12755" y="4729"/>
                </a:cubicBezTo>
                <a:cubicBezTo>
                  <a:pt x="12670" y="4696"/>
                  <a:pt x="12118" y="4745"/>
                  <a:pt x="12203" y="4696"/>
                </a:cubicBezTo>
                <a:cubicBezTo>
                  <a:pt x="12543" y="4549"/>
                  <a:pt x="12819" y="4434"/>
                  <a:pt x="13266" y="4401"/>
                </a:cubicBezTo>
                <a:cubicBezTo>
                  <a:pt x="13436" y="4385"/>
                  <a:pt x="13585" y="4500"/>
                  <a:pt x="13776" y="4532"/>
                </a:cubicBezTo>
                <a:cubicBezTo>
                  <a:pt x="13967" y="4630"/>
                  <a:pt x="13861" y="4843"/>
                  <a:pt x="13712" y="4925"/>
                </a:cubicBezTo>
                <a:cubicBezTo>
                  <a:pt x="13648" y="5023"/>
                  <a:pt x="13521" y="5121"/>
                  <a:pt x="13414" y="5187"/>
                </a:cubicBezTo>
                <a:cubicBezTo>
                  <a:pt x="13351" y="5285"/>
                  <a:pt x="13287" y="5334"/>
                  <a:pt x="13159" y="5383"/>
                </a:cubicBezTo>
                <a:cubicBezTo>
                  <a:pt x="13117" y="5563"/>
                  <a:pt x="12862" y="5743"/>
                  <a:pt x="12649" y="5809"/>
                </a:cubicBezTo>
                <a:cubicBezTo>
                  <a:pt x="12543" y="5907"/>
                  <a:pt x="12437" y="5940"/>
                  <a:pt x="12309" y="6005"/>
                </a:cubicBezTo>
                <a:cubicBezTo>
                  <a:pt x="12245" y="6120"/>
                  <a:pt x="12139" y="6185"/>
                  <a:pt x="12075" y="6300"/>
                </a:cubicBezTo>
                <a:cubicBezTo>
                  <a:pt x="12118" y="6561"/>
                  <a:pt x="12075" y="6643"/>
                  <a:pt x="12373" y="6741"/>
                </a:cubicBezTo>
                <a:cubicBezTo>
                  <a:pt x="12500" y="6840"/>
                  <a:pt x="12522" y="6970"/>
                  <a:pt x="12330" y="7036"/>
                </a:cubicBezTo>
                <a:cubicBezTo>
                  <a:pt x="12011" y="6987"/>
                  <a:pt x="12033" y="6823"/>
                  <a:pt x="11799" y="6692"/>
                </a:cubicBezTo>
                <a:cubicBezTo>
                  <a:pt x="11714" y="6529"/>
                  <a:pt x="11459" y="6430"/>
                  <a:pt x="11246" y="6398"/>
                </a:cubicBezTo>
                <a:cubicBezTo>
                  <a:pt x="11076" y="6332"/>
                  <a:pt x="11182" y="6365"/>
                  <a:pt x="10906" y="6365"/>
                </a:cubicBezTo>
                <a:cubicBezTo>
                  <a:pt x="10608" y="6512"/>
                  <a:pt x="10544" y="7347"/>
                  <a:pt x="11246" y="7478"/>
                </a:cubicBezTo>
                <a:cubicBezTo>
                  <a:pt x="12394" y="7429"/>
                  <a:pt x="13329" y="7772"/>
                  <a:pt x="13733" y="7985"/>
                </a:cubicBezTo>
                <a:cubicBezTo>
                  <a:pt x="13840" y="8410"/>
                  <a:pt x="13329" y="8901"/>
                  <a:pt x="12500" y="9343"/>
                </a:cubicBezTo>
                <a:cubicBezTo>
                  <a:pt x="11629" y="9736"/>
                  <a:pt x="11480" y="10194"/>
                  <a:pt x="11246" y="10980"/>
                </a:cubicBezTo>
                <a:cubicBezTo>
                  <a:pt x="10991" y="11372"/>
                  <a:pt x="10481" y="10930"/>
                  <a:pt x="10289" y="10096"/>
                </a:cubicBezTo>
                <a:cubicBezTo>
                  <a:pt x="10140" y="9196"/>
                  <a:pt x="9907" y="8165"/>
                  <a:pt x="10459" y="7576"/>
                </a:cubicBezTo>
                <a:cubicBezTo>
                  <a:pt x="9375" y="6790"/>
                  <a:pt x="9269" y="6070"/>
                  <a:pt x="9056" y="6218"/>
                </a:cubicBezTo>
                <a:cubicBezTo>
                  <a:pt x="9205" y="6987"/>
                  <a:pt x="8929" y="6660"/>
                  <a:pt x="8737" y="6021"/>
                </a:cubicBezTo>
                <a:cubicBezTo>
                  <a:pt x="8822" y="5023"/>
                  <a:pt x="8610" y="4385"/>
                  <a:pt x="8440" y="3550"/>
                </a:cubicBezTo>
                <a:lnTo>
                  <a:pt x="7844" y="2290"/>
                </a:lnTo>
                <a:lnTo>
                  <a:pt x="6654" y="1849"/>
                </a:lnTo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0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969118"/>
              </p:ext>
            </p:extLst>
          </p:nvPr>
        </p:nvGraphicFramePr>
        <p:xfrm>
          <a:off x="539552" y="1772816"/>
          <a:ext cx="705485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S ChemDraw Drawing" r:id="rId3" imgW="7055280" imgH="2009160" progId="ChemDraw.Document.6.0">
                  <p:embed/>
                </p:oleObj>
              </mc:Choice>
              <mc:Fallback>
                <p:oleObj name="CS ChemDraw Drawing" r:id="rId3" imgW="7055280" imgH="2009160" progId="ChemDraw.Document.6.0">
                  <p:embed/>
                  <p:pic>
                    <p:nvPicPr>
                      <p:cNvPr id="0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772816"/>
                        <a:ext cx="7054850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786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32" y="3108944"/>
            <a:ext cx="4114800" cy="677246"/>
          </a:xfrm>
        </p:spPr>
        <p:txBody>
          <a:bodyPr/>
          <a:lstStyle/>
          <a:p>
            <a:pPr algn="ctr"/>
            <a:r>
              <a:rPr lang="id-ID" dirty="0" smtClean="0"/>
              <a:t>TERIMA KASIH </a:t>
            </a:r>
            <a:r>
              <a:rPr lang="id-ID" dirty="0" smtClean="0">
                <a:sym typeface="Wingdings" pitchFamily="2" charset="2"/>
              </a:rPr>
              <a:t>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0406" y="965804"/>
            <a:ext cx="2185974" cy="6058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d-ID" dirty="0" smtClean="0"/>
              <a:t>RASEMAT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6" y="2075848"/>
            <a:ext cx="7258072" cy="13195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id-ID" dirty="0" smtClean="0"/>
              <a:t>	</a:t>
            </a:r>
            <a:r>
              <a:rPr lang="en-US" dirty="0" err="1" smtClean="0"/>
              <a:t>Rasemat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campuran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enantiomer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enantiomer</a:t>
            </a:r>
            <a:r>
              <a:rPr lang="en-US" dirty="0" smtClean="0"/>
              <a:t> </a:t>
            </a:r>
            <a:r>
              <a:rPr lang="en-US" dirty="0" err="1" smtClean="0"/>
              <a:t>pasangannya</a:t>
            </a:r>
            <a:r>
              <a:rPr lang="en-US" dirty="0" smtClean="0"/>
              <a:t> yang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molnya</a:t>
            </a:r>
            <a:r>
              <a:rPr lang="en-US" dirty="0" smtClean="0"/>
              <a:t> 1:1.</a:t>
            </a:r>
            <a:endParaRPr lang="id-ID" dirty="0" smtClean="0"/>
          </a:p>
          <a:p>
            <a:pPr algn="just">
              <a:buNone/>
            </a:pP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0076" y="3538242"/>
            <a:ext cx="7258072" cy="1533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 fontScale="92500" lnSpcReduction="10000"/>
          </a:bodyPr>
          <a:lstStyle/>
          <a:p>
            <a:pPr algn="just"/>
            <a:r>
              <a:rPr lang="id-ID" sz="2800" dirty="0" err="1" smtClean="0"/>
              <a:t>P</a:t>
            </a:r>
            <a:r>
              <a:rPr lang="en-US" sz="2800" dirty="0" err="1" smtClean="0"/>
              <a:t>emisahan</a:t>
            </a:r>
            <a:r>
              <a:rPr lang="en-US" sz="2800" dirty="0" smtClean="0"/>
              <a:t> </a:t>
            </a:r>
            <a:r>
              <a:rPr lang="en-US" sz="2800" dirty="0" err="1"/>
              <a:t>senyawa</a:t>
            </a:r>
            <a:r>
              <a:rPr lang="en-US" sz="2800" dirty="0"/>
              <a:t> </a:t>
            </a:r>
            <a:r>
              <a:rPr lang="en-US" sz="2800" dirty="0" err="1"/>
              <a:t>rasemat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mendapatkan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rendemen</a:t>
            </a:r>
            <a:r>
              <a:rPr lang="en-US" sz="2800" dirty="0"/>
              <a:t> </a:t>
            </a:r>
            <a:r>
              <a:rPr lang="en-US" sz="2800" dirty="0" err="1"/>
              <a:t>enantiomer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senyawa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didapatkan</a:t>
            </a:r>
            <a:r>
              <a:rPr lang="en-US" sz="2800" dirty="0"/>
              <a:t> </a:t>
            </a:r>
            <a:r>
              <a:rPr lang="en-US" sz="2800" dirty="0" err="1"/>
              <a:t>rotasi</a:t>
            </a:r>
            <a:r>
              <a:rPr lang="en-US" sz="2800" dirty="0"/>
              <a:t> </a:t>
            </a:r>
            <a:r>
              <a:rPr lang="en-US" sz="2800" dirty="0" err="1"/>
              <a:t>optik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rotasi</a:t>
            </a:r>
            <a:r>
              <a:rPr lang="en-US" sz="2800" dirty="0"/>
              <a:t> </a:t>
            </a:r>
            <a:r>
              <a:rPr lang="en-US" sz="2800" dirty="0" err="1"/>
              <a:t>jenisnya</a:t>
            </a:r>
            <a:r>
              <a:rPr lang="en-US" sz="2800" dirty="0" smtClean="0"/>
              <a:t>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8" y="751490"/>
            <a:ext cx="4757742" cy="6058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id-ID" dirty="0" smtClean="0"/>
              <a:t>CAMPURAN RASEMAT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3730"/>
            <a:ext cx="7239000" cy="146239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id-ID" dirty="0" smtClean="0"/>
              <a:t>	</a:t>
            </a:r>
            <a:r>
              <a:rPr lang="en-US" dirty="0" err="1" smtClean="0"/>
              <a:t>Campuran</a:t>
            </a:r>
            <a:r>
              <a:rPr lang="en-US" dirty="0" smtClean="0"/>
              <a:t> </a:t>
            </a:r>
            <a:r>
              <a:rPr lang="en-US" dirty="0" err="1" smtClean="0"/>
              <a:t>rasemat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campuran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b="1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enantiomer</a:t>
            </a:r>
            <a:r>
              <a:rPr lang="en-US" dirty="0" smtClean="0"/>
              <a:t> (+) </a:t>
            </a:r>
            <a:r>
              <a:rPr lang="en-US" dirty="0" err="1" smtClean="0"/>
              <a:t>dan</a:t>
            </a:r>
            <a:r>
              <a:rPr lang="en-US" dirty="0" smtClean="0"/>
              <a:t> (-)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substansi</a:t>
            </a:r>
            <a:r>
              <a:rPr lang="en-US" dirty="0" smtClean="0"/>
              <a:t> </a:t>
            </a:r>
            <a:r>
              <a:rPr lang="en-US" dirty="0" err="1" smtClean="0"/>
              <a:t>kiral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6272" y="3643314"/>
            <a:ext cx="7239000" cy="14623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 fontScale="92500" lnSpcReduction="20000"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tx2"/>
              </a:buClr>
              <a:buSzPct val="73000"/>
            </a:pPr>
            <a:r>
              <a:rPr lang="id-ID" sz="2800" dirty="0" smtClean="0"/>
              <a:t>	</a:t>
            </a:r>
            <a:r>
              <a:rPr lang="en-US" sz="2800" dirty="0" err="1" smtClean="0"/>
              <a:t>Campuran</a:t>
            </a:r>
            <a:r>
              <a:rPr lang="en-US" sz="2800" dirty="0" smtClean="0"/>
              <a:t> </a:t>
            </a:r>
            <a:r>
              <a:rPr lang="en-US" sz="2800" dirty="0" err="1"/>
              <a:t>rasemat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sudut</a:t>
            </a:r>
            <a:r>
              <a:rPr lang="en-US" sz="2800" dirty="0"/>
              <a:t> </a:t>
            </a:r>
            <a:r>
              <a:rPr lang="en-US" sz="2800" dirty="0" err="1"/>
              <a:t>putar</a:t>
            </a:r>
            <a:r>
              <a:rPr lang="en-US" sz="2800" dirty="0"/>
              <a:t> </a:t>
            </a:r>
            <a:r>
              <a:rPr lang="en-US" sz="2800" dirty="0" err="1"/>
              <a:t>nol</a:t>
            </a:r>
            <a:r>
              <a:rPr lang="en-US" sz="2800" dirty="0"/>
              <a:t>,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sudut</a:t>
            </a:r>
            <a:r>
              <a:rPr lang="en-US" sz="2800" dirty="0"/>
              <a:t> </a:t>
            </a:r>
            <a:r>
              <a:rPr lang="en-US" sz="2800" dirty="0" err="1"/>
              <a:t>putar</a:t>
            </a:r>
            <a:r>
              <a:rPr lang="en-US" sz="2800" dirty="0"/>
              <a:t> </a:t>
            </a:r>
            <a:r>
              <a:rPr lang="en-US" sz="2800" dirty="0" err="1"/>
              <a:t>dekstro</a:t>
            </a:r>
            <a:r>
              <a:rPr lang="en-US" sz="2800" dirty="0"/>
              <a:t> (d) </a:t>
            </a:r>
            <a:r>
              <a:rPr lang="en-US" sz="2800" dirty="0" err="1"/>
              <a:t>besarnya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sudut</a:t>
            </a:r>
            <a:r>
              <a:rPr lang="en-US" sz="2800" dirty="0"/>
              <a:t> </a:t>
            </a:r>
            <a:r>
              <a:rPr lang="en-US" sz="2800" dirty="0" err="1"/>
              <a:t>putar</a:t>
            </a:r>
            <a:r>
              <a:rPr lang="en-US" sz="2800" dirty="0"/>
              <a:t> </a:t>
            </a:r>
            <a:r>
              <a:rPr lang="en-US" sz="2800" dirty="0" err="1"/>
              <a:t>levus</a:t>
            </a:r>
            <a:r>
              <a:rPr lang="en-US" sz="2800" dirty="0"/>
              <a:t> (l)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keduanya</a:t>
            </a:r>
            <a:r>
              <a:rPr lang="en-US" sz="2800" dirty="0"/>
              <a:t> </a:t>
            </a: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en-US" sz="2800" dirty="0" err="1"/>
              <a:t>meniadakan</a:t>
            </a:r>
            <a:r>
              <a:rPr lang="en-US" sz="2800" dirty="0"/>
              <a:t>.</a:t>
            </a:r>
            <a:endParaRPr kumimoji="0" lang="id-ID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968" y="928670"/>
            <a:ext cx="2114536" cy="5715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id-ID" dirty="0" smtClean="0"/>
              <a:t>Rasemat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80920"/>
            <a:ext cx="3900486" cy="5337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>
              <a:buNone/>
            </a:pPr>
            <a:r>
              <a:rPr lang="id-ID" dirty="0" smtClean="0"/>
              <a:t>Sebuah Senyawa Rasemat</a:t>
            </a: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52674" y="3395366"/>
            <a:ext cx="3033706" cy="4622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id-ID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Campuran Rasemat</a:t>
            </a:r>
            <a:endParaRPr kumimoji="0" lang="id-ID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05140" y="4476460"/>
            <a:ext cx="4238628" cy="5241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>
            <a:normAutofit fontScale="925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id-ID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Larutan Padat dari Rasemat</a:t>
            </a:r>
            <a:endParaRPr kumimoji="0" lang="id-ID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urved Left Arrow 5"/>
          <p:cNvSpPr/>
          <p:nvPr/>
        </p:nvSpPr>
        <p:spPr>
          <a:xfrm rot="2717147" flipH="1">
            <a:off x="2022203" y="807818"/>
            <a:ext cx="556243" cy="14194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>
            <a:off x="5214942" y="1357298"/>
            <a:ext cx="772545" cy="236849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 rot="19874781">
            <a:off x="6150108" y="201292"/>
            <a:ext cx="1644278" cy="4446650"/>
          </a:xfrm>
          <a:prstGeom prst="curvedLeftArrow">
            <a:avLst>
              <a:gd name="adj1" fmla="val 25000"/>
              <a:gd name="adj2" fmla="val 50000"/>
              <a:gd name="adj3" fmla="val 197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344816" cy="1362075"/>
          </a:xfrm>
        </p:spPr>
        <p:txBody>
          <a:bodyPr/>
          <a:lstStyle/>
          <a:p>
            <a:pPr algn="ctr"/>
            <a:r>
              <a:rPr lang="id-ID" dirty="0" smtClean="0"/>
              <a:t>Pemisahan senyawa rasemat</a:t>
            </a:r>
            <a:endParaRPr lang="id-ID" dirty="0"/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1115616" y="2276872"/>
            <a:ext cx="6552728" cy="821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AutoNum type="arabicPeriod"/>
            </a:pPr>
            <a:r>
              <a:rPr lang="id-ID" sz="2800" dirty="0"/>
              <a:t>Kristalisasi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1125161" y="3539298"/>
            <a:ext cx="3888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/>
              <a:t>2. Rute Biokimia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520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420071"/>
            <a:ext cx="3496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itchFamily="18" charset="0"/>
              </a:rPr>
              <a:t>1. CARA KRISTALISASI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aramond Pro Bol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8117" y="1988840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Pemisahan</a:t>
            </a:r>
            <a:r>
              <a:rPr lang="en-US" dirty="0" smtClean="0"/>
              <a:t> </a:t>
            </a:r>
            <a:r>
              <a:rPr lang="en-US" dirty="0" err="1"/>
              <a:t>fisis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 </a:t>
            </a:r>
            <a:r>
              <a:rPr lang="en-US" dirty="0" err="1"/>
              <a:t>rasemik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enantiomer-enantiomer </a:t>
            </a:r>
            <a:r>
              <a:rPr lang="en-US" dirty="0" err="1"/>
              <a:t>murni</a:t>
            </a:r>
            <a:endParaRPr lang="en-US" dirty="0"/>
          </a:p>
          <a:p>
            <a:endParaRPr lang="id-ID" dirty="0" smtClean="0"/>
          </a:p>
          <a:p>
            <a:r>
              <a:rPr lang="id-ID" dirty="0" smtClean="0"/>
              <a:t>Contoh:</a:t>
            </a:r>
          </a:p>
          <a:p>
            <a:r>
              <a:rPr lang="id-ID" dirty="0" smtClean="0"/>
              <a:t>	</a:t>
            </a:r>
            <a:r>
              <a:rPr lang="en-US" dirty="0" err="1" smtClean="0"/>
              <a:t>pemisahan</a:t>
            </a:r>
            <a:r>
              <a:rPr lang="en-US" dirty="0" smtClean="0"/>
              <a:t> </a:t>
            </a:r>
            <a:r>
              <a:rPr lang="en-US" dirty="0" err="1"/>
              <a:t>campuran</a:t>
            </a:r>
            <a:r>
              <a:rPr lang="en-US" dirty="0"/>
              <a:t> </a:t>
            </a:r>
            <a:r>
              <a:rPr lang="en-US" dirty="0" err="1"/>
              <a:t>rasemat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l-GR" dirty="0"/>
              <a:t>α-</a:t>
            </a:r>
            <a:r>
              <a:rPr lang="en-US" dirty="0" err="1"/>
              <a:t>feniletilamina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enantiomer </a:t>
            </a:r>
            <a:r>
              <a:rPr lang="en-US" dirty="0" err="1"/>
              <a:t>murni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-(2</a:t>
            </a:r>
            <a:r>
              <a:rPr lang="en-US" i="1" dirty="0"/>
              <a:t>R</a:t>
            </a:r>
            <a:r>
              <a:rPr lang="en-US" dirty="0"/>
              <a:t>,3</a:t>
            </a:r>
            <a:r>
              <a:rPr lang="en-US" i="1" dirty="0"/>
              <a:t>R</a:t>
            </a:r>
            <a:r>
              <a:rPr lang="en-US" dirty="0"/>
              <a:t>)-(+)-</a:t>
            </a:r>
            <a:r>
              <a:rPr lang="en-US" dirty="0" err="1"/>
              <a:t>tartrat</a:t>
            </a:r>
            <a:r>
              <a:rPr lang="en-US" dirty="0"/>
              <a:t> </a:t>
            </a:r>
          </a:p>
        </p:txBody>
      </p:sp>
      <p:sp>
        <p:nvSpPr>
          <p:cNvPr id="7" name="Webpage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547090" y="6165304"/>
            <a:ext cx="424510" cy="585614"/>
          </a:xfrm>
          <a:custGeom>
            <a:avLst/>
            <a:gdLst>
              <a:gd name="T0" fmla="*/ 5187 w 21600"/>
              <a:gd name="T1" fmla="*/ 21600 h 21600"/>
              <a:gd name="T2" fmla="*/ 0 w 21600"/>
              <a:gd name="T3" fmla="*/ 17509 h 21600"/>
              <a:gd name="T4" fmla="*/ 21600 w 21600"/>
              <a:gd name="T5" fmla="*/ 0 h 21600"/>
              <a:gd name="T6" fmla="*/ 0 w 21600"/>
              <a:gd name="T7" fmla="*/ 0 h 21600"/>
              <a:gd name="T8" fmla="*/ 10800 w 21600"/>
              <a:gd name="T9" fmla="*/ 0 h 21600"/>
              <a:gd name="T10" fmla="*/ 21600 w 21600"/>
              <a:gd name="T11" fmla="*/ 0 h 21600"/>
              <a:gd name="T12" fmla="*/ 21600 w 21600"/>
              <a:gd name="T13" fmla="*/ 10800 h 21600"/>
              <a:gd name="T14" fmla="*/ 21600 w 21600"/>
              <a:gd name="T15" fmla="*/ 21600 h 21600"/>
              <a:gd name="T16" fmla="*/ 10800 w 21600"/>
              <a:gd name="T17" fmla="*/ 21600 h 21600"/>
              <a:gd name="T18" fmla="*/ 0 w 21600"/>
              <a:gd name="T19" fmla="*/ 10800 h 21600"/>
              <a:gd name="T20" fmla="*/ 1955 w 21600"/>
              <a:gd name="T21" fmla="*/ 12829 h 21600"/>
              <a:gd name="T22" fmla="*/ 19814 w 21600"/>
              <a:gd name="T23" fmla="*/ 207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9184" y="949"/>
                </a:moveTo>
                <a:lnTo>
                  <a:pt x="9758" y="1309"/>
                </a:lnTo>
                <a:lnTo>
                  <a:pt x="11544" y="1292"/>
                </a:lnTo>
                <a:lnTo>
                  <a:pt x="12437" y="1292"/>
                </a:lnTo>
                <a:lnTo>
                  <a:pt x="13414" y="1161"/>
                </a:lnTo>
                <a:lnTo>
                  <a:pt x="13648" y="1243"/>
                </a:lnTo>
                <a:lnTo>
                  <a:pt x="13542" y="1390"/>
                </a:lnTo>
                <a:lnTo>
                  <a:pt x="13967" y="1849"/>
                </a:lnTo>
                <a:lnTo>
                  <a:pt x="14562" y="2520"/>
                </a:lnTo>
                <a:lnTo>
                  <a:pt x="14669" y="3223"/>
                </a:lnTo>
                <a:lnTo>
                  <a:pt x="14796" y="3518"/>
                </a:lnTo>
                <a:lnTo>
                  <a:pt x="15264" y="3665"/>
                </a:lnTo>
                <a:lnTo>
                  <a:pt x="15753" y="3518"/>
                </a:lnTo>
                <a:lnTo>
                  <a:pt x="15902" y="2978"/>
                </a:lnTo>
                <a:lnTo>
                  <a:pt x="16008" y="2323"/>
                </a:lnTo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591" y="10620"/>
                </a:moveTo>
                <a:lnTo>
                  <a:pt x="6122" y="10996"/>
                </a:lnTo>
                <a:lnTo>
                  <a:pt x="6696" y="11340"/>
                </a:lnTo>
                <a:lnTo>
                  <a:pt x="7313" y="11618"/>
                </a:lnTo>
                <a:lnTo>
                  <a:pt x="7972" y="11863"/>
                </a:lnTo>
                <a:lnTo>
                  <a:pt x="8652" y="12060"/>
                </a:lnTo>
                <a:lnTo>
                  <a:pt x="9396" y="12190"/>
                </a:lnTo>
                <a:lnTo>
                  <a:pt x="10119" y="12272"/>
                </a:lnTo>
                <a:lnTo>
                  <a:pt x="10906" y="12305"/>
                </a:lnTo>
                <a:lnTo>
                  <a:pt x="11650" y="12272"/>
                </a:lnTo>
                <a:lnTo>
                  <a:pt x="12373" y="12190"/>
                </a:lnTo>
                <a:lnTo>
                  <a:pt x="13117" y="12060"/>
                </a:lnTo>
                <a:lnTo>
                  <a:pt x="13797" y="11863"/>
                </a:lnTo>
                <a:lnTo>
                  <a:pt x="14456" y="11618"/>
                </a:lnTo>
                <a:lnTo>
                  <a:pt x="15073" y="11340"/>
                </a:lnTo>
                <a:lnTo>
                  <a:pt x="15647" y="11029"/>
                </a:lnTo>
                <a:lnTo>
                  <a:pt x="16178" y="10652"/>
                </a:lnTo>
                <a:lnTo>
                  <a:pt x="16667" y="10243"/>
                </a:lnTo>
                <a:lnTo>
                  <a:pt x="17071" y="9801"/>
                </a:lnTo>
                <a:lnTo>
                  <a:pt x="17475" y="9327"/>
                </a:lnTo>
                <a:lnTo>
                  <a:pt x="17815" y="8820"/>
                </a:lnTo>
                <a:lnTo>
                  <a:pt x="18049" y="8296"/>
                </a:lnTo>
                <a:lnTo>
                  <a:pt x="18262" y="7723"/>
                </a:lnTo>
                <a:lnTo>
                  <a:pt x="18347" y="7134"/>
                </a:lnTo>
                <a:lnTo>
                  <a:pt x="18389" y="6561"/>
                </a:lnTo>
                <a:lnTo>
                  <a:pt x="18347" y="5956"/>
                </a:lnTo>
                <a:lnTo>
                  <a:pt x="18262" y="5400"/>
                </a:lnTo>
                <a:lnTo>
                  <a:pt x="18049" y="4827"/>
                </a:lnTo>
                <a:lnTo>
                  <a:pt x="17815" y="4303"/>
                </a:lnTo>
                <a:lnTo>
                  <a:pt x="17475" y="3796"/>
                </a:lnTo>
                <a:lnTo>
                  <a:pt x="17114" y="3321"/>
                </a:lnTo>
                <a:lnTo>
                  <a:pt x="16710" y="2880"/>
                </a:lnTo>
                <a:lnTo>
                  <a:pt x="16221" y="2470"/>
                </a:lnTo>
                <a:lnTo>
                  <a:pt x="15689" y="2094"/>
                </a:lnTo>
                <a:lnTo>
                  <a:pt x="15115" y="1750"/>
                </a:lnTo>
                <a:lnTo>
                  <a:pt x="14499" y="1472"/>
                </a:lnTo>
                <a:lnTo>
                  <a:pt x="13797" y="1227"/>
                </a:lnTo>
                <a:lnTo>
                  <a:pt x="13117" y="1030"/>
                </a:lnTo>
                <a:lnTo>
                  <a:pt x="12415" y="883"/>
                </a:lnTo>
                <a:lnTo>
                  <a:pt x="11650" y="818"/>
                </a:lnTo>
                <a:lnTo>
                  <a:pt x="10906" y="785"/>
                </a:lnTo>
                <a:lnTo>
                  <a:pt x="10119" y="818"/>
                </a:lnTo>
                <a:lnTo>
                  <a:pt x="9396" y="883"/>
                </a:lnTo>
                <a:lnTo>
                  <a:pt x="8652" y="1030"/>
                </a:lnTo>
                <a:lnTo>
                  <a:pt x="8014" y="1227"/>
                </a:lnTo>
                <a:lnTo>
                  <a:pt x="7355" y="1440"/>
                </a:lnTo>
                <a:lnTo>
                  <a:pt x="6739" y="1750"/>
                </a:lnTo>
                <a:lnTo>
                  <a:pt x="6122" y="2061"/>
                </a:lnTo>
                <a:lnTo>
                  <a:pt x="5591" y="2438"/>
                </a:lnTo>
                <a:lnTo>
                  <a:pt x="5102" y="2847"/>
                </a:lnTo>
                <a:lnTo>
                  <a:pt x="4698" y="3289"/>
                </a:lnTo>
                <a:lnTo>
                  <a:pt x="4294" y="3763"/>
                </a:lnTo>
                <a:lnTo>
                  <a:pt x="3996" y="4270"/>
                </a:lnTo>
                <a:lnTo>
                  <a:pt x="3720" y="4794"/>
                </a:lnTo>
                <a:lnTo>
                  <a:pt x="3550" y="5367"/>
                </a:lnTo>
                <a:lnTo>
                  <a:pt x="3422" y="5956"/>
                </a:lnTo>
                <a:lnTo>
                  <a:pt x="3380" y="6561"/>
                </a:lnTo>
                <a:lnTo>
                  <a:pt x="3422" y="7134"/>
                </a:lnTo>
                <a:lnTo>
                  <a:pt x="3550" y="7690"/>
                </a:lnTo>
                <a:lnTo>
                  <a:pt x="3720" y="8263"/>
                </a:lnTo>
                <a:lnTo>
                  <a:pt x="3954" y="8787"/>
                </a:lnTo>
                <a:lnTo>
                  <a:pt x="4294" y="9294"/>
                </a:lnTo>
                <a:lnTo>
                  <a:pt x="4655" y="9769"/>
                </a:lnTo>
                <a:lnTo>
                  <a:pt x="5102" y="10210"/>
                </a:lnTo>
                <a:lnTo>
                  <a:pt x="5591" y="10620"/>
                </a:lnTo>
                <a:close/>
              </a:path>
              <a:path w="21600" h="21600" extrusionOk="0">
                <a:moveTo>
                  <a:pt x="3401" y="6021"/>
                </a:moveTo>
                <a:lnTo>
                  <a:pt x="4039" y="5530"/>
                </a:lnTo>
                <a:lnTo>
                  <a:pt x="4294" y="4892"/>
                </a:lnTo>
                <a:lnTo>
                  <a:pt x="4677" y="4156"/>
                </a:lnTo>
                <a:lnTo>
                  <a:pt x="5166" y="3763"/>
                </a:lnTo>
                <a:lnTo>
                  <a:pt x="5378" y="3354"/>
                </a:lnTo>
                <a:lnTo>
                  <a:pt x="5293" y="2732"/>
                </a:lnTo>
                <a:moveTo>
                  <a:pt x="3507" y="7380"/>
                </a:moveTo>
                <a:lnTo>
                  <a:pt x="3890" y="7200"/>
                </a:lnTo>
                <a:lnTo>
                  <a:pt x="4103" y="7249"/>
                </a:lnTo>
                <a:lnTo>
                  <a:pt x="4400" y="7527"/>
                </a:lnTo>
                <a:lnTo>
                  <a:pt x="4719" y="7674"/>
                </a:lnTo>
                <a:lnTo>
                  <a:pt x="5293" y="7641"/>
                </a:lnTo>
                <a:lnTo>
                  <a:pt x="5740" y="7543"/>
                </a:lnTo>
                <a:lnTo>
                  <a:pt x="6144" y="7543"/>
                </a:lnTo>
                <a:lnTo>
                  <a:pt x="6526" y="7821"/>
                </a:lnTo>
                <a:lnTo>
                  <a:pt x="6569" y="8312"/>
                </a:lnTo>
                <a:lnTo>
                  <a:pt x="6059" y="8852"/>
                </a:lnTo>
                <a:lnTo>
                  <a:pt x="5803" y="8967"/>
                </a:lnTo>
                <a:lnTo>
                  <a:pt x="5803" y="9147"/>
                </a:lnTo>
                <a:lnTo>
                  <a:pt x="5421" y="9294"/>
                </a:lnTo>
                <a:lnTo>
                  <a:pt x="4868" y="9163"/>
                </a:lnTo>
                <a:lnTo>
                  <a:pt x="4337" y="9049"/>
                </a:lnTo>
                <a:lnTo>
                  <a:pt x="4081" y="9000"/>
                </a:lnTo>
                <a:moveTo>
                  <a:pt x="14988" y="11372"/>
                </a:moveTo>
                <a:lnTo>
                  <a:pt x="15115" y="10865"/>
                </a:lnTo>
                <a:lnTo>
                  <a:pt x="16072" y="10096"/>
                </a:lnTo>
                <a:lnTo>
                  <a:pt x="16455" y="9605"/>
                </a:lnTo>
                <a:lnTo>
                  <a:pt x="16455" y="8329"/>
                </a:lnTo>
                <a:lnTo>
                  <a:pt x="17156" y="7969"/>
                </a:lnTo>
                <a:lnTo>
                  <a:pt x="17879" y="7870"/>
                </a:lnTo>
                <a:lnTo>
                  <a:pt x="18177" y="7821"/>
                </a:lnTo>
                <a:moveTo>
                  <a:pt x="18368" y="6840"/>
                </a:moveTo>
                <a:lnTo>
                  <a:pt x="18049" y="6610"/>
                </a:lnTo>
                <a:lnTo>
                  <a:pt x="17411" y="6512"/>
                </a:lnTo>
                <a:lnTo>
                  <a:pt x="16859" y="6545"/>
                </a:lnTo>
                <a:lnTo>
                  <a:pt x="16603" y="6201"/>
                </a:lnTo>
                <a:lnTo>
                  <a:pt x="16731" y="5874"/>
                </a:lnTo>
                <a:lnTo>
                  <a:pt x="17241" y="5465"/>
                </a:lnTo>
                <a:lnTo>
                  <a:pt x="17858" y="5236"/>
                </a:lnTo>
                <a:lnTo>
                  <a:pt x="18007" y="5089"/>
                </a:lnTo>
                <a:lnTo>
                  <a:pt x="18049" y="4892"/>
                </a:lnTo>
                <a:moveTo>
                  <a:pt x="8100" y="1260"/>
                </a:moveTo>
                <a:cubicBezTo>
                  <a:pt x="8333" y="1276"/>
                  <a:pt x="8206" y="1554"/>
                  <a:pt x="8695" y="1652"/>
                </a:cubicBezTo>
                <a:cubicBezTo>
                  <a:pt x="9184" y="1750"/>
                  <a:pt x="10481" y="1685"/>
                  <a:pt x="10991" y="1881"/>
                </a:cubicBezTo>
                <a:cubicBezTo>
                  <a:pt x="11501" y="2078"/>
                  <a:pt x="11629" y="2503"/>
                  <a:pt x="11799" y="2830"/>
                </a:cubicBezTo>
                <a:cubicBezTo>
                  <a:pt x="11969" y="3158"/>
                  <a:pt x="11905" y="3910"/>
                  <a:pt x="12054" y="3894"/>
                </a:cubicBezTo>
                <a:cubicBezTo>
                  <a:pt x="12203" y="3878"/>
                  <a:pt x="12351" y="2880"/>
                  <a:pt x="12649" y="2683"/>
                </a:cubicBezTo>
                <a:cubicBezTo>
                  <a:pt x="12947" y="2487"/>
                  <a:pt x="13670" y="2536"/>
                  <a:pt x="13840" y="2683"/>
                </a:cubicBezTo>
                <a:cubicBezTo>
                  <a:pt x="14010" y="2830"/>
                  <a:pt x="13733" y="3370"/>
                  <a:pt x="13648" y="3616"/>
                </a:cubicBezTo>
                <a:cubicBezTo>
                  <a:pt x="13563" y="3861"/>
                  <a:pt x="13457" y="4058"/>
                  <a:pt x="13351" y="4156"/>
                </a:cubicBezTo>
                <a:cubicBezTo>
                  <a:pt x="13244" y="4254"/>
                  <a:pt x="13096" y="4221"/>
                  <a:pt x="12947" y="4254"/>
                </a:cubicBezTo>
                <a:cubicBezTo>
                  <a:pt x="12777" y="4303"/>
                  <a:pt x="12585" y="4369"/>
                  <a:pt x="12394" y="4401"/>
                </a:cubicBezTo>
                <a:cubicBezTo>
                  <a:pt x="12139" y="4500"/>
                  <a:pt x="12054" y="4614"/>
                  <a:pt x="11862" y="4647"/>
                </a:cubicBezTo>
                <a:cubicBezTo>
                  <a:pt x="11650" y="4761"/>
                  <a:pt x="11671" y="4680"/>
                  <a:pt x="11437" y="4778"/>
                </a:cubicBezTo>
                <a:cubicBezTo>
                  <a:pt x="11352" y="4827"/>
                  <a:pt x="11225" y="4974"/>
                  <a:pt x="11246" y="5072"/>
                </a:cubicBezTo>
                <a:cubicBezTo>
                  <a:pt x="11225" y="5154"/>
                  <a:pt x="11267" y="5220"/>
                  <a:pt x="11310" y="5269"/>
                </a:cubicBezTo>
                <a:cubicBezTo>
                  <a:pt x="11352" y="5318"/>
                  <a:pt x="11480" y="5383"/>
                  <a:pt x="11565" y="5416"/>
                </a:cubicBezTo>
                <a:cubicBezTo>
                  <a:pt x="11629" y="5400"/>
                  <a:pt x="11820" y="5465"/>
                  <a:pt x="11862" y="5432"/>
                </a:cubicBezTo>
                <a:cubicBezTo>
                  <a:pt x="11905" y="5416"/>
                  <a:pt x="11926" y="5269"/>
                  <a:pt x="11884" y="5236"/>
                </a:cubicBezTo>
                <a:cubicBezTo>
                  <a:pt x="11841" y="5203"/>
                  <a:pt x="11629" y="5269"/>
                  <a:pt x="11565" y="5220"/>
                </a:cubicBezTo>
                <a:cubicBezTo>
                  <a:pt x="11480" y="5187"/>
                  <a:pt x="11459" y="5040"/>
                  <a:pt x="11480" y="4974"/>
                </a:cubicBezTo>
                <a:cubicBezTo>
                  <a:pt x="11501" y="4909"/>
                  <a:pt x="11607" y="4860"/>
                  <a:pt x="11692" y="4843"/>
                </a:cubicBezTo>
                <a:cubicBezTo>
                  <a:pt x="11905" y="4876"/>
                  <a:pt x="11820" y="4876"/>
                  <a:pt x="12054" y="4876"/>
                </a:cubicBezTo>
                <a:cubicBezTo>
                  <a:pt x="12075" y="5040"/>
                  <a:pt x="12096" y="5269"/>
                  <a:pt x="12139" y="5416"/>
                </a:cubicBezTo>
                <a:cubicBezTo>
                  <a:pt x="12160" y="5465"/>
                  <a:pt x="12330" y="5465"/>
                  <a:pt x="12373" y="5416"/>
                </a:cubicBezTo>
                <a:cubicBezTo>
                  <a:pt x="12415" y="5367"/>
                  <a:pt x="12330" y="4974"/>
                  <a:pt x="12394" y="4892"/>
                </a:cubicBezTo>
                <a:cubicBezTo>
                  <a:pt x="12458" y="4810"/>
                  <a:pt x="12692" y="4925"/>
                  <a:pt x="12755" y="4892"/>
                </a:cubicBezTo>
                <a:cubicBezTo>
                  <a:pt x="12798" y="4860"/>
                  <a:pt x="12840" y="4761"/>
                  <a:pt x="12755" y="4729"/>
                </a:cubicBezTo>
                <a:cubicBezTo>
                  <a:pt x="12670" y="4696"/>
                  <a:pt x="12118" y="4745"/>
                  <a:pt x="12203" y="4696"/>
                </a:cubicBezTo>
                <a:cubicBezTo>
                  <a:pt x="12543" y="4549"/>
                  <a:pt x="12819" y="4434"/>
                  <a:pt x="13266" y="4401"/>
                </a:cubicBezTo>
                <a:cubicBezTo>
                  <a:pt x="13436" y="4385"/>
                  <a:pt x="13585" y="4500"/>
                  <a:pt x="13776" y="4532"/>
                </a:cubicBezTo>
                <a:cubicBezTo>
                  <a:pt x="13967" y="4630"/>
                  <a:pt x="13861" y="4843"/>
                  <a:pt x="13712" y="4925"/>
                </a:cubicBezTo>
                <a:cubicBezTo>
                  <a:pt x="13648" y="5023"/>
                  <a:pt x="13521" y="5121"/>
                  <a:pt x="13414" y="5187"/>
                </a:cubicBezTo>
                <a:cubicBezTo>
                  <a:pt x="13351" y="5285"/>
                  <a:pt x="13287" y="5334"/>
                  <a:pt x="13159" y="5383"/>
                </a:cubicBezTo>
                <a:cubicBezTo>
                  <a:pt x="13117" y="5563"/>
                  <a:pt x="12862" y="5743"/>
                  <a:pt x="12649" y="5809"/>
                </a:cubicBezTo>
                <a:cubicBezTo>
                  <a:pt x="12543" y="5907"/>
                  <a:pt x="12437" y="5940"/>
                  <a:pt x="12309" y="6005"/>
                </a:cubicBezTo>
                <a:cubicBezTo>
                  <a:pt x="12245" y="6120"/>
                  <a:pt x="12139" y="6185"/>
                  <a:pt x="12075" y="6300"/>
                </a:cubicBezTo>
                <a:cubicBezTo>
                  <a:pt x="12118" y="6561"/>
                  <a:pt x="12075" y="6643"/>
                  <a:pt x="12373" y="6741"/>
                </a:cubicBezTo>
                <a:cubicBezTo>
                  <a:pt x="12500" y="6840"/>
                  <a:pt x="12522" y="6970"/>
                  <a:pt x="12330" y="7036"/>
                </a:cubicBezTo>
                <a:cubicBezTo>
                  <a:pt x="12011" y="6987"/>
                  <a:pt x="12033" y="6823"/>
                  <a:pt x="11799" y="6692"/>
                </a:cubicBezTo>
                <a:cubicBezTo>
                  <a:pt x="11714" y="6529"/>
                  <a:pt x="11459" y="6430"/>
                  <a:pt x="11246" y="6398"/>
                </a:cubicBezTo>
                <a:cubicBezTo>
                  <a:pt x="11076" y="6332"/>
                  <a:pt x="11182" y="6365"/>
                  <a:pt x="10906" y="6365"/>
                </a:cubicBezTo>
                <a:cubicBezTo>
                  <a:pt x="10608" y="6512"/>
                  <a:pt x="10544" y="7347"/>
                  <a:pt x="11246" y="7478"/>
                </a:cubicBezTo>
                <a:cubicBezTo>
                  <a:pt x="12394" y="7429"/>
                  <a:pt x="13329" y="7772"/>
                  <a:pt x="13733" y="7985"/>
                </a:cubicBezTo>
                <a:cubicBezTo>
                  <a:pt x="13840" y="8410"/>
                  <a:pt x="13329" y="8901"/>
                  <a:pt x="12500" y="9343"/>
                </a:cubicBezTo>
                <a:cubicBezTo>
                  <a:pt x="11629" y="9736"/>
                  <a:pt x="11480" y="10194"/>
                  <a:pt x="11246" y="10980"/>
                </a:cubicBezTo>
                <a:cubicBezTo>
                  <a:pt x="10991" y="11372"/>
                  <a:pt x="10481" y="10930"/>
                  <a:pt x="10289" y="10096"/>
                </a:cubicBezTo>
                <a:cubicBezTo>
                  <a:pt x="10140" y="9196"/>
                  <a:pt x="9907" y="8165"/>
                  <a:pt x="10459" y="7576"/>
                </a:cubicBezTo>
                <a:cubicBezTo>
                  <a:pt x="9375" y="6790"/>
                  <a:pt x="9269" y="6070"/>
                  <a:pt x="9056" y="6218"/>
                </a:cubicBezTo>
                <a:cubicBezTo>
                  <a:pt x="9205" y="6987"/>
                  <a:pt x="8929" y="6660"/>
                  <a:pt x="8737" y="6021"/>
                </a:cubicBezTo>
                <a:cubicBezTo>
                  <a:pt x="8822" y="5023"/>
                  <a:pt x="8610" y="4385"/>
                  <a:pt x="8440" y="3550"/>
                </a:cubicBezTo>
                <a:lnTo>
                  <a:pt x="7844" y="2290"/>
                </a:lnTo>
                <a:lnTo>
                  <a:pt x="6654" y="1849"/>
                </a:lnTo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154" y="1412776"/>
            <a:ext cx="678661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925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57166"/>
            <a:ext cx="6396061" cy="2809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690956"/>
            <a:ext cx="59340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005657" cy="295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6091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204</TotalTime>
  <Words>120</Words>
  <Application>Microsoft Office PowerPoint</Application>
  <PresentationFormat>On-screen Show (4:3)</PresentationFormat>
  <Paragraphs>37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Opulent</vt:lpstr>
      <vt:lpstr>CS ChemDraw Drawing</vt:lpstr>
      <vt:lpstr>CAMPURAN RASEMAT</vt:lpstr>
      <vt:lpstr>RASEMAT</vt:lpstr>
      <vt:lpstr>CAMPURAN RASEMAT</vt:lpstr>
      <vt:lpstr>Rasemat</vt:lpstr>
      <vt:lpstr>Pemisahan senyawa rasemat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CAMPURAN RASEMAT</dc:title>
  <dc:creator>Sella</dc:creator>
  <cp:lastModifiedBy>7</cp:lastModifiedBy>
  <cp:revision>15</cp:revision>
  <dcterms:created xsi:type="dcterms:W3CDTF">2015-03-23T00:30:45Z</dcterms:created>
  <dcterms:modified xsi:type="dcterms:W3CDTF">2020-05-17T17:04:22Z</dcterms:modified>
</cp:coreProperties>
</file>