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99" r:id="rId3"/>
    <p:sldId id="307" r:id="rId4"/>
    <p:sldId id="292" r:id="rId5"/>
    <p:sldId id="300" r:id="rId6"/>
    <p:sldId id="302" r:id="rId7"/>
    <p:sldId id="303" r:id="rId8"/>
    <p:sldId id="301" r:id="rId9"/>
    <p:sldId id="306" r:id="rId10"/>
    <p:sldId id="368" r:id="rId11"/>
    <p:sldId id="367" r:id="rId12"/>
    <p:sldId id="369" r:id="rId13"/>
    <p:sldId id="26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9900"/>
    <a:srgbClr val="00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0492C4-BB66-4986-BE7E-68B29391C155}" type="datetimeFigureOut">
              <a:rPr lang="en-US" smtClean="0"/>
              <a:pPr/>
              <a:t>4/16/2020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54430-CD0F-43DF-B4B3-CE904DF401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3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327463-1E35-471F-A1A0-08C8E4234B46}" type="slidenum">
              <a:rPr lang="id-ID" smtClean="0"/>
              <a:pPr>
                <a:defRPr/>
              </a:pPr>
              <a:t>12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B8A3-24A5-40A6-9DDB-31546B796A3A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87A6-A368-4BCC-B030-9FEEF1474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5C8E8-6992-4C4C-A48D-350418F498B5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21F54-3D3A-4100-BBEA-268C7DCDBE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E0092-E016-42CC-9E81-8D06D981ABE4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2CEDC-4C45-4256-B8D9-85DE246B3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AF74-D01B-4489-A735-67A6DE719E56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6B90-F620-4AA6-9CEB-F7F2D44DE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1CA90-5D12-435F-9514-094ECF7790E6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F182B-1C8E-4492-8164-C0F0E6C0C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2FD1C-3F42-4975-BCD5-CAE619DA112C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B7986-3349-4DDD-A7DC-2112FEAB2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2F4A-B603-4525-8BF7-DAB47BCE5FA7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835A0-87E0-4342-8DC7-EA0E412C5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6A30-3B5B-462D-8DA6-2D512A17F179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4248-F2FF-4950-AB2B-8B7FDC8E2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A0BB3-D96E-40C2-BF6C-46C9DE552C63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8F8B-E38A-4083-8D1C-1CC18FF9E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2B7A-EB7E-437B-A503-C3238BA57C64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012C-D297-4418-AA03-D6F3FDE89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C901-28AB-48A2-B9EC-FD13171578C1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3BDAD-D201-4204-9246-50316239F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74997-3BF2-428C-889F-331ADF91E019}" type="datetimeFigureOut">
              <a:rPr lang="en-US"/>
              <a:pPr>
                <a:defRPr/>
              </a:pPr>
              <a:t>4/16/2020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133A63-B0B9-4296-BC9F-C8C35DEC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ebukuKZP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hyperlink" Target="https://bit.ly/ebukuKZ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12.jp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rev%20P%20Harun%20_Samik%20RPS%20Kimia%20zat%20Padat_2017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4114494" y="4857760"/>
            <a:ext cx="374365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2000" b="1">
                <a:solidFill>
                  <a:srgbClr val="0000FF"/>
                </a:solidFill>
                <a:latin typeface="Rockwell" pitchFamily="18" charset="0"/>
              </a:rPr>
              <a:t>Oleh</a:t>
            </a:r>
            <a:endParaRPr lang="en-US" sz="2000" b="1">
              <a:solidFill>
                <a:srgbClr val="0000FF"/>
              </a:solidFill>
              <a:latin typeface="Rockwell" pitchFamily="18" charset="0"/>
            </a:endParaRPr>
          </a:p>
          <a:p>
            <a:endParaRPr lang="en-US" sz="2000" b="1">
              <a:solidFill>
                <a:srgbClr val="0000FF"/>
              </a:solidFill>
              <a:latin typeface="Rockwell" pitchFamily="18" charset="0"/>
            </a:endParaRPr>
          </a:p>
          <a:p>
            <a:r>
              <a:rPr lang="en-US" sz="2000" b="1">
                <a:solidFill>
                  <a:srgbClr val="0000FF"/>
                </a:solidFill>
                <a:latin typeface="Rockwell" pitchFamily="18" charset="0"/>
              </a:rPr>
              <a:t>Dr. H. Harun Nasrudin, M.S.</a:t>
            </a:r>
          </a:p>
          <a:p>
            <a:r>
              <a:rPr lang="en-US" sz="2000" b="1">
                <a:solidFill>
                  <a:srgbClr val="0000FF"/>
                </a:solidFill>
                <a:latin typeface="Rockwell" pitchFamily="18" charset="0"/>
              </a:rPr>
              <a:t> </a:t>
            </a:r>
          </a:p>
          <a:p>
            <a:r>
              <a:rPr lang="en-US" sz="2000" b="1">
                <a:solidFill>
                  <a:srgbClr val="0000FF"/>
                </a:solidFill>
                <a:latin typeface="Rockwell" pitchFamily="18" charset="0"/>
              </a:rPr>
              <a:t>Samik, S.Si., M.Si.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39480" y="500042"/>
            <a:ext cx="4804520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4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Pendahuluan:</a:t>
            </a:r>
          </a:p>
          <a:p>
            <a:pPr algn="ctr"/>
            <a:r>
              <a:rPr lang="fi-FI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Filosofi </a:t>
            </a:r>
          </a:p>
          <a:p>
            <a:pPr algn="ctr"/>
            <a:r>
              <a:rPr lang="fi-FI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&amp; Sejarah </a:t>
            </a:r>
          </a:p>
          <a:p>
            <a:pPr algn="ctr"/>
            <a:r>
              <a:rPr lang="fi-FI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Kimia Zat Padat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6000768"/>
            <a:ext cx="5334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357826"/>
            <a:ext cx="514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41178-C9FE-43BB-B9F1-B0CA55A9F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lebih</a:t>
            </a:r>
            <a:r>
              <a:rPr lang="en-US" sz="3600" dirty="0"/>
              <a:t> </a:t>
            </a:r>
            <a:r>
              <a:rPr lang="en-US" sz="3600" dirty="0" err="1"/>
              <a:t>memahami</a:t>
            </a:r>
            <a:r>
              <a:rPr lang="en-US" sz="3600" dirty="0"/>
              <a:t> </a:t>
            </a:r>
            <a:r>
              <a:rPr lang="en-US" sz="3600" dirty="0" err="1"/>
              <a:t>materi</a:t>
            </a:r>
            <a:r>
              <a:rPr lang="en-US" sz="3600" dirty="0"/>
              <a:t> </a:t>
            </a:r>
            <a:r>
              <a:rPr lang="en-US" sz="3600" dirty="0" err="1"/>
              <a:t>ini</a:t>
            </a:r>
            <a:r>
              <a:rPr lang="en-US" sz="3600" dirty="0"/>
              <a:t> </a:t>
            </a:r>
            <a:r>
              <a:rPr lang="en-US" sz="3600" dirty="0" err="1"/>
              <a:t>silahkan</a:t>
            </a:r>
            <a:r>
              <a:rPr lang="en-US" sz="3600" dirty="0"/>
              <a:t> </a:t>
            </a:r>
            <a:r>
              <a:rPr lang="en-US" sz="3600" dirty="0" err="1"/>
              <a:t>baca</a:t>
            </a:r>
            <a:r>
              <a:rPr lang="en-US" sz="3600" dirty="0"/>
              <a:t> di </a:t>
            </a:r>
            <a:r>
              <a:rPr lang="en-US" sz="3600" dirty="0" err="1"/>
              <a:t>buku</a:t>
            </a:r>
            <a:r>
              <a:rPr lang="en-US" sz="3600" dirty="0"/>
              <a:t> kami / </a:t>
            </a:r>
            <a:r>
              <a:rPr lang="en-US" sz="3600" dirty="0" err="1"/>
              <a:t>yg</a:t>
            </a:r>
            <a:r>
              <a:rPr lang="en-US" sz="3600" dirty="0"/>
              <a:t> lain: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5ED682-3268-464D-80DF-46E7CFA990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919"/>
            <a:ext cx="5221749" cy="3840162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33D8BD-FA10-4548-ACBB-CA8E4D09A3AC}"/>
              </a:ext>
            </a:extLst>
          </p:cNvPr>
          <p:cNvSpPr/>
          <p:nvPr/>
        </p:nvSpPr>
        <p:spPr>
          <a:xfrm>
            <a:off x="5315974" y="1508919"/>
            <a:ext cx="3733800" cy="3840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PPT </a:t>
            </a:r>
            <a:r>
              <a:rPr lang="en-US" sz="2400" b="1" dirty="0" err="1">
                <a:solidFill>
                  <a:schemeClr val="tx1"/>
                </a:solidFill>
              </a:rPr>
              <a:t>ini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digunakan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untuk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mempermudah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pembelajaran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kebanyakan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saya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ambil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berbagai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literatur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buku</a:t>
            </a:r>
            <a:r>
              <a:rPr lang="en-US" sz="2400" b="1" dirty="0">
                <a:solidFill>
                  <a:schemeClr val="tx1"/>
                </a:solidFill>
              </a:rPr>
              <a:t> dan PPT (</a:t>
            </a:r>
            <a:r>
              <a:rPr lang="en-US" sz="2400" b="1" dirty="0" err="1">
                <a:solidFill>
                  <a:schemeClr val="tx1"/>
                </a:solidFill>
              </a:rPr>
              <a:t>terutama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yg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berbahasa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Inggris</a:t>
            </a:r>
            <a:r>
              <a:rPr lang="en-US" sz="2400" b="1" dirty="0">
                <a:solidFill>
                  <a:schemeClr val="tx1"/>
                </a:solidFill>
              </a:rPr>
              <a:t>) dan </a:t>
            </a:r>
            <a:r>
              <a:rPr lang="en-US" sz="2400" b="1" dirty="0" err="1">
                <a:solidFill>
                  <a:schemeClr val="tx1"/>
                </a:solidFill>
              </a:rPr>
              <a:t>dari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buku</a:t>
            </a:r>
            <a:r>
              <a:rPr lang="en-US" sz="2400" b="1" dirty="0">
                <a:solidFill>
                  <a:schemeClr val="tx1"/>
                </a:solidFill>
              </a:rPr>
              <a:t> Kimia </a:t>
            </a:r>
            <a:r>
              <a:rPr lang="en-US" sz="2400" b="1" dirty="0" err="1">
                <a:solidFill>
                  <a:schemeClr val="tx1"/>
                </a:solidFill>
              </a:rPr>
              <a:t>Zat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Padat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>
                <a:solidFill>
                  <a:schemeClr val="tx1"/>
                </a:solidFill>
              </a:rPr>
              <a:t>Samik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dkk</a:t>
            </a:r>
            <a:r>
              <a:rPr lang="en-US" sz="2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D8ADBE9-5135-4AB0-8145-B158E9EF4377}"/>
              </a:ext>
            </a:extLst>
          </p:cNvPr>
          <p:cNvSpPr txBox="1">
            <a:spLocks/>
          </p:cNvSpPr>
          <p:nvPr/>
        </p:nvSpPr>
        <p:spPr bwMode="auto">
          <a:xfrm>
            <a:off x="0" y="5349081"/>
            <a:ext cx="9144000" cy="104637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/>
              <a:t>Mau </a:t>
            </a:r>
            <a:r>
              <a:rPr lang="en-US" sz="3600" kern="0" dirty="0" err="1"/>
              <a:t>ebook</a:t>
            </a:r>
            <a:r>
              <a:rPr lang="en-US" sz="3600" kern="0" dirty="0"/>
              <a:t> </a:t>
            </a:r>
            <a:r>
              <a:rPr lang="en-US" sz="3600" kern="0" dirty="0" err="1"/>
              <a:t>buku</a:t>
            </a:r>
            <a:r>
              <a:rPr lang="en-US" sz="3600" kern="0" dirty="0"/>
              <a:t> Kimia </a:t>
            </a:r>
            <a:r>
              <a:rPr lang="en-US" sz="3600" kern="0" dirty="0" err="1"/>
              <a:t>Zat</a:t>
            </a:r>
            <a:r>
              <a:rPr lang="en-US" sz="3600" kern="0" dirty="0"/>
              <a:t> </a:t>
            </a:r>
            <a:r>
              <a:rPr lang="en-US" sz="3600" kern="0" dirty="0" err="1"/>
              <a:t>Padat</a:t>
            </a:r>
            <a:r>
              <a:rPr lang="en-US" sz="3600" kern="0" dirty="0"/>
              <a:t>, </a:t>
            </a:r>
            <a:r>
              <a:rPr lang="en-US" sz="3600" kern="0" dirty="0" err="1"/>
              <a:t>silahkan</a:t>
            </a:r>
            <a:r>
              <a:rPr lang="en-US" sz="3600" kern="0" dirty="0"/>
              <a:t> </a:t>
            </a:r>
            <a:r>
              <a:rPr lang="en-US" sz="3600" kern="0" dirty="0" err="1"/>
              <a:t>klik</a:t>
            </a:r>
            <a:r>
              <a:rPr lang="en-US" sz="3600" kern="0" dirty="0"/>
              <a:t> </a:t>
            </a:r>
            <a:r>
              <a:rPr lang="en-US" sz="3600" kern="0" dirty="0">
                <a:hlinkClick r:id="rId3"/>
              </a:rPr>
              <a:t>https://bit.ly/ebukuKZP</a:t>
            </a:r>
            <a:r>
              <a:rPr lang="en-US" sz="3600" kern="0" dirty="0"/>
              <a:t> / 085731160005</a:t>
            </a:r>
          </a:p>
        </p:txBody>
      </p:sp>
    </p:spTree>
    <p:extLst>
      <p:ext uri="{BB962C8B-B14F-4D97-AF65-F5344CB8AC3E}">
        <p14:creationId xmlns:p14="http://schemas.microsoft.com/office/powerpoint/2010/main" val="220835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90872-9FDC-4A3C-8FB4-D6E1AD1FD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3" y="0"/>
            <a:ext cx="7937351" cy="141763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b="1" dirty="0"/>
              <a:t>Daftar Isi </a:t>
            </a:r>
            <a:r>
              <a:rPr lang="en-US" sz="2800" b="1" dirty="0" err="1"/>
              <a:t>buku</a:t>
            </a:r>
            <a:r>
              <a:rPr lang="en-US" sz="2800" b="1" dirty="0"/>
              <a:t> Kimia </a:t>
            </a:r>
            <a:r>
              <a:rPr lang="en-US" sz="2800" b="1" dirty="0" err="1"/>
              <a:t>Zat</a:t>
            </a:r>
            <a:r>
              <a:rPr lang="en-US" sz="2800" b="1" dirty="0"/>
              <a:t> </a:t>
            </a:r>
            <a:r>
              <a:rPr lang="en-US" sz="2800" b="1" dirty="0" err="1"/>
              <a:t>Padat</a:t>
            </a:r>
            <a:r>
              <a:rPr lang="en-US" sz="2800" b="1" dirty="0"/>
              <a:t>, </a:t>
            </a:r>
            <a:br>
              <a:rPr lang="en-US" sz="2800" b="1" dirty="0"/>
            </a:br>
            <a:r>
              <a:rPr lang="en-US" sz="2800" b="1" dirty="0"/>
              <a:t>Mau </a:t>
            </a:r>
            <a:r>
              <a:rPr lang="en-US" sz="2800" b="1" dirty="0" err="1"/>
              <a:t>ebooknya</a:t>
            </a:r>
            <a:r>
              <a:rPr lang="en-US" sz="2800" b="1" dirty="0"/>
              <a:t>, </a:t>
            </a:r>
            <a:r>
              <a:rPr lang="en-US" sz="2800" b="1" dirty="0" err="1"/>
              <a:t>silahkan</a:t>
            </a:r>
            <a:r>
              <a:rPr lang="en-US" sz="2800" b="1" dirty="0"/>
              <a:t> </a:t>
            </a:r>
            <a:r>
              <a:rPr lang="en-US" sz="2800" b="1" dirty="0" err="1"/>
              <a:t>klik</a:t>
            </a:r>
            <a:r>
              <a:rPr lang="en-US" sz="2800" b="1" dirty="0"/>
              <a:t> </a:t>
            </a:r>
            <a:r>
              <a:rPr lang="en-US" sz="2800" b="1" dirty="0">
                <a:hlinkClick r:id="rId2"/>
              </a:rPr>
              <a:t>https://bit.ly/ebukuKZP</a:t>
            </a:r>
            <a:r>
              <a:rPr lang="en-US" sz="2800" b="1" dirty="0"/>
              <a:t> / 085731160005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A21AF-CC62-45CB-A105-1214F7089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BEBCC9-6C6C-470E-B1D4-8D364063FB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3352800" cy="53448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2FDD83-EFED-477E-8206-BCFDF1D73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1764" y="1447800"/>
            <a:ext cx="3352800" cy="541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0EE841-2CB9-4862-9E22-F88EC3BA9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293" y="1447800"/>
            <a:ext cx="284968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858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4"/>
          <p:cNvSpPr txBox="1">
            <a:spLocks noChangeArrowheads="1"/>
          </p:cNvSpPr>
          <p:nvPr/>
        </p:nvSpPr>
        <p:spPr bwMode="gray">
          <a:xfrm>
            <a:off x="1285852" y="239713"/>
            <a:ext cx="7440636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4400" b="1"/>
              <a:t>Referensi</a:t>
            </a:r>
            <a:endParaRPr lang="en-US" sz="4400" b="1" kern="0" dirty="0"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29"/>
          <p:cNvGrpSpPr/>
          <p:nvPr/>
        </p:nvGrpSpPr>
        <p:grpSpPr>
          <a:xfrm>
            <a:off x="3571868" y="935164"/>
            <a:ext cx="5283387" cy="4851287"/>
            <a:chOff x="5008850" y="885462"/>
            <a:chExt cx="3920868" cy="3068558"/>
          </a:xfrm>
        </p:grpSpPr>
        <p:sp>
          <p:nvSpPr>
            <p:cNvPr id="22" name="TextBox 21"/>
            <p:cNvSpPr txBox="1"/>
            <p:nvPr/>
          </p:nvSpPr>
          <p:spPr>
            <a:xfrm>
              <a:off x="5114880" y="885462"/>
              <a:ext cx="3814838" cy="447755"/>
            </a:xfrm>
            <a:prstGeom prst="rect">
              <a:avLst/>
            </a:prstGeom>
            <a:solidFill>
              <a:srgbClr val="92D050">
                <a:alpha val="25000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b="1"/>
                <a:t>Buku ajar kimia </a:t>
              </a:r>
              <a:r>
                <a:rPr lang="en-US" sz="2000" b="1"/>
                <a:t>zat padat, </a:t>
              </a:r>
            </a:p>
            <a:p>
              <a:pPr algn="ctr"/>
              <a:r>
                <a:rPr lang="en-US" sz="2000" b="1"/>
                <a:t>buku referensi lainnya, dan artikel ilmiah</a:t>
              </a: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14880" y="1378403"/>
              <a:ext cx="1065989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 t="8696" r="4427"/>
            <a:stretch>
              <a:fillRect/>
            </a:stretch>
          </p:blipFill>
          <p:spPr bwMode="auto">
            <a:xfrm>
              <a:off x="6281211" y="1359115"/>
              <a:ext cx="1143008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606588" y="1378403"/>
              <a:ext cx="1142976" cy="1492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061865" y="3231040"/>
              <a:ext cx="1554209" cy="7229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7"/>
            <a:srcRect t="75000" r="7746"/>
            <a:stretch>
              <a:fillRect/>
            </a:stretch>
          </p:blipFill>
          <p:spPr bwMode="auto">
            <a:xfrm>
              <a:off x="5008850" y="2914736"/>
              <a:ext cx="1247779" cy="357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334226" y="2914736"/>
              <a:ext cx="2438692" cy="533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9"/>
          <a:srcRect r="-2632" b="62243"/>
          <a:stretch>
            <a:fillRect/>
          </a:stretch>
        </p:blipFill>
        <p:spPr bwMode="auto">
          <a:xfrm>
            <a:off x="3676998" y="5233267"/>
            <a:ext cx="5109844" cy="144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A5C2FA40-A569-4961-B1B1-76DE63BC75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3"/>
          <a:stretch/>
        </p:blipFill>
        <p:spPr>
          <a:xfrm>
            <a:off x="120647" y="1238315"/>
            <a:ext cx="3522659" cy="5215021"/>
          </a:xfr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FF9900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Samik, Harun N</a:t>
            </a:r>
            <a:r>
              <a:rPr lang="en-US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-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UNIVERSITAS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</a:t>
            </a:r>
            <a:r>
              <a:rPr lang="en-US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NEGERI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Rockwell" pitchFamily="18" charset="0"/>
                <a:cs typeface="+mn-cs"/>
              </a:rPr>
              <a:t> SURABAYA</a:t>
            </a:r>
          </a:p>
        </p:txBody>
      </p:sp>
      <p:pic>
        <p:nvPicPr>
          <p:cNvPr id="15363" name="Picture 5" descr="logo_unes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6588" y="642938"/>
            <a:ext cx="1800225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214313" y="800100"/>
            <a:ext cx="65960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200" b="1">
                <a:solidFill>
                  <a:srgbClr val="CC0099"/>
                </a:solidFill>
              </a:rPr>
              <a:t>TERIMAKASIH</a:t>
            </a:r>
          </a:p>
        </p:txBody>
      </p:sp>
      <p:pic>
        <p:nvPicPr>
          <p:cNvPr id="5122" name="Picture 2" descr="D:\a KIMAS\gambar\subscribe like and share sami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612529"/>
            <a:ext cx="5357818" cy="402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00438"/>
            <a:ext cx="8229600" cy="2625725"/>
          </a:xfrm>
        </p:spPr>
        <p:txBody>
          <a:bodyPr/>
          <a:lstStyle/>
          <a:p>
            <a:pPr algn="ctr">
              <a:buNone/>
            </a:pPr>
            <a:r>
              <a:rPr lang="en-US" sz="4000" b="1"/>
              <a:t>Bisa anda download melalui siakad atau vi learning</a:t>
            </a: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>
            <a:off x="1571604" y="2071678"/>
            <a:ext cx="6146041" cy="129266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2400" b="1"/>
              <a:t>RENCANA PEMBELAJARAN SEMESTER</a:t>
            </a:r>
            <a:endParaRPr lang="en-US" sz="2400" b="1" cap="none" spc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5400" b="1" cap="none" spc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(RPS)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/>
          <a:lstStyle/>
          <a:p>
            <a:r>
              <a:rPr lang="en-US" b="1" dirty="0" err="1"/>
              <a:t>Kontrak</a:t>
            </a:r>
            <a:r>
              <a:rPr lang="en-US" b="1" dirty="0"/>
              <a:t> </a:t>
            </a:r>
            <a:r>
              <a:rPr lang="en-US" b="1" dirty="0" err="1"/>
              <a:t>perkuliahan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378" y="1196752"/>
            <a:ext cx="8435280" cy="532859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err="1"/>
              <a:t>Datang</a:t>
            </a:r>
            <a:r>
              <a:rPr lang="en-US" dirty="0"/>
              <a:t> on time (7:00), </a:t>
            </a:r>
            <a:r>
              <a:rPr lang="en-US" dirty="0" err="1"/>
              <a:t>telat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5 </a:t>
            </a:r>
            <a:r>
              <a:rPr lang="en-US" dirty="0" err="1"/>
              <a:t>menit</a:t>
            </a:r>
            <a:r>
              <a:rPr lang="en-US" dirty="0"/>
              <a:t>, </a:t>
            </a:r>
            <a:r>
              <a:rPr lang="en-US" dirty="0" err="1"/>
              <a:t>shodaqoh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Rp</a:t>
            </a:r>
            <a:r>
              <a:rPr lang="en-US" dirty="0"/>
              <a:t> 2ribu</a:t>
            </a:r>
          </a:p>
          <a:p>
            <a:pPr marL="514350" indent="-514350">
              <a:buAutoNum type="arabicPeriod"/>
            </a:pPr>
            <a:r>
              <a:rPr lang="en-US" dirty="0" err="1"/>
              <a:t>Mengerjakan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mengumpulkan</a:t>
            </a:r>
            <a:r>
              <a:rPr lang="en-US" dirty="0"/>
              <a:t> </a:t>
            </a:r>
            <a:r>
              <a:rPr lang="en-US" dirty="0" err="1"/>
              <a:t>tugas</a:t>
            </a:r>
            <a:r>
              <a:rPr lang="en-US" dirty="0"/>
              <a:t> on time</a:t>
            </a:r>
          </a:p>
          <a:p>
            <a:pPr marL="514350" indent="-514350">
              <a:buAutoNum type="arabicPeriod"/>
            </a:pPr>
            <a:r>
              <a:rPr lang="en-US" dirty="0" err="1"/>
              <a:t>Hp</a:t>
            </a:r>
            <a:r>
              <a:rPr lang="en-US" dirty="0"/>
              <a:t> </a:t>
            </a:r>
            <a:r>
              <a:rPr lang="en-US" dirty="0" err="1"/>
              <a:t>disilent</a:t>
            </a:r>
            <a:r>
              <a:rPr lang="en-US" dirty="0"/>
              <a:t>, </a:t>
            </a:r>
            <a:r>
              <a:rPr lang="en-US" dirty="0" err="1"/>
              <a:t>ditaruh</a:t>
            </a:r>
            <a:r>
              <a:rPr lang="en-US" dirty="0"/>
              <a:t> di </a:t>
            </a:r>
            <a:r>
              <a:rPr lang="en-US" dirty="0" err="1"/>
              <a:t>tas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pelajaran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merokok</a:t>
            </a:r>
            <a:r>
              <a:rPr lang="en-US" dirty="0"/>
              <a:t>, </a:t>
            </a:r>
            <a:r>
              <a:rPr lang="en-US" dirty="0" err="1"/>
              <a:t>bawa</a:t>
            </a:r>
            <a:r>
              <a:rPr lang="en-US" dirty="0"/>
              <a:t> </a:t>
            </a:r>
            <a:r>
              <a:rPr lang="en-US" dirty="0" err="1"/>
              <a:t>sajam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.</a:t>
            </a:r>
          </a:p>
          <a:p>
            <a:pPr marL="514350" indent="-514350">
              <a:buAutoNum type="arabicPeriod"/>
            </a:pPr>
            <a:r>
              <a:rPr lang="en-US" dirty="0" err="1"/>
              <a:t>Radikal</a:t>
            </a:r>
            <a:r>
              <a:rPr lang="en-US" dirty="0"/>
              <a:t> (</a:t>
            </a:r>
            <a:r>
              <a:rPr lang="en-US" dirty="0" err="1"/>
              <a:t>Romantis</a:t>
            </a:r>
            <a:r>
              <a:rPr lang="en-US" dirty="0"/>
              <a:t>, </a:t>
            </a:r>
            <a:r>
              <a:rPr lang="en-US" dirty="0" err="1"/>
              <a:t>Realistis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berakal</a:t>
            </a:r>
            <a:r>
              <a:rPr lang="en-US" dirty="0"/>
              <a:t>)</a:t>
            </a:r>
          </a:p>
          <a:p>
            <a:pPr marL="514350" indent="-514350">
              <a:buAutoNum type="arabicPeriod"/>
            </a:pPr>
            <a:r>
              <a:rPr lang="en-US" dirty="0" err="1"/>
              <a:t>Aktiv</a:t>
            </a:r>
            <a:r>
              <a:rPr lang="en-US" dirty="0"/>
              <a:t> (</a:t>
            </a:r>
            <a:r>
              <a:rPr lang="en-US" dirty="0" err="1"/>
              <a:t>Bertanya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4340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>
          <a:xfrm>
            <a:off x="0" y="1844674"/>
            <a:ext cx="8675688" cy="4227531"/>
          </a:xfrm>
        </p:spPr>
        <p:txBody>
          <a:bodyPr/>
          <a:lstStyle/>
          <a:p>
            <a:pPr marL="179388" algn="l" eaLnBrk="1" hangingPunct="1"/>
            <a:r>
              <a:rPr lang="en-US" sz="3600" b="1"/>
              <a:t>Ilmu kimia zat padat secara komprehensif </a:t>
            </a:r>
            <a:br>
              <a:rPr lang="en-US" sz="3600" b="1"/>
            </a:br>
            <a:r>
              <a:rPr lang="id-ID" sz="3600" b="1"/>
              <a:t>A. </a:t>
            </a:r>
            <a:r>
              <a:rPr lang="en-US" sz="3600" b="1"/>
              <a:t>Ontologi ilmu kimia zat padat: …</a:t>
            </a:r>
            <a:br>
              <a:rPr lang="id-ID" sz="3600" b="1"/>
            </a:br>
            <a:r>
              <a:rPr lang="id-ID" sz="3600" b="1"/>
              <a:t>B. </a:t>
            </a:r>
            <a:r>
              <a:rPr lang="en-US" sz="3600" b="1"/>
              <a:t>Epistemologi ilmu kimia zat padat:…</a:t>
            </a:r>
            <a:br>
              <a:rPr lang="id-ID" sz="3600" b="1"/>
            </a:br>
            <a:r>
              <a:rPr lang="id-ID" sz="3600" b="1"/>
              <a:t>C. </a:t>
            </a:r>
            <a:r>
              <a:rPr lang="en-US" sz="3600" b="1"/>
              <a:t>Aksiologi ilmu kimia zat padat:…</a:t>
            </a:r>
            <a:br>
              <a:rPr lang="id-ID" sz="3600" b="1"/>
            </a:br>
            <a:endParaRPr lang="en-US" sz="3600" b="1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428750" y="2393950"/>
            <a:ext cx="7143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GB" sz="20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071670" y="214290"/>
            <a:ext cx="707233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Mari jawab pertanyaan</a:t>
            </a:r>
            <a:r>
              <a:rPr lang="en-GB" sz="3200" b="1"/>
              <a:t> sbb:</a:t>
            </a:r>
          </a:p>
          <a:p>
            <a:pPr>
              <a:spcBef>
                <a:spcPct val="50000"/>
              </a:spcBef>
            </a:pPr>
            <a:r>
              <a:rPr lang="en-US" b="1"/>
              <a:t>Untuk saat ini </a:t>
            </a:r>
            <a:r>
              <a:rPr lang="en-US" sz="2400" b="1">
                <a:solidFill>
                  <a:srgbClr val="FFC000"/>
                </a:solidFill>
              </a:rPr>
              <a:t>menjawab adalah emas</a:t>
            </a:r>
            <a:r>
              <a:rPr lang="en-US" b="1">
                <a:solidFill>
                  <a:srgbClr val="FFC000"/>
                </a:solidFill>
              </a:rPr>
              <a:t> </a:t>
            </a:r>
            <a:r>
              <a:rPr lang="en-US" b="1"/>
              <a:t>(bukan diam)  (: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0496" y="142873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2800" b="1">
                <a:solidFill>
                  <a:schemeClr val="accent1"/>
                </a:solidFill>
              </a:rPr>
              <a:t>Secara ontologi</a:t>
            </a:r>
            <a:r>
              <a:rPr lang="id-ID" sz="2800" b="1"/>
              <a:t>, ilmu kimia zat padat adalah salah satu cabang dari ilmu kimia yang mengkaji struktur, jenis, teknik karakterisasi, sifat, reaksi, energi, sintesis, dan pemanfaatan material berwujud padat. </a:t>
            </a:r>
            <a:endParaRPr lang="en-US" sz="2800" b="1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52734" t="36562" r="29688" b="21250"/>
          <a:stretch>
            <a:fillRect/>
          </a:stretch>
        </p:blipFill>
        <p:spPr bwMode="auto">
          <a:xfrm>
            <a:off x="71422" y="1250165"/>
            <a:ext cx="3500446" cy="5250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5720" y="1516836"/>
            <a:ext cx="8123281" cy="5341164"/>
            <a:chOff x="500034" y="428604"/>
            <a:chExt cx="7816879" cy="4967287"/>
          </a:xfrm>
        </p:grpSpPr>
        <p:sp>
          <p:nvSpPr>
            <p:cNvPr id="3" name="Rectangle 2" descr="Parchment"/>
            <p:cNvSpPr>
              <a:spLocks noChangeArrowheads="1"/>
            </p:cNvSpPr>
            <p:nvPr/>
          </p:nvSpPr>
          <p:spPr bwMode="auto">
            <a:xfrm>
              <a:off x="3203575" y="428604"/>
              <a:ext cx="2305050" cy="503237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/>
                <a:t>Perumusan Masalah</a:t>
              </a:r>
              <a:endParaRPr lang="en-GB" b="1"/>
            </a:p>
          </p:txBody>
        </p:sp>
        <p:sp>
          <p:nvSpPr>
            <p:cNvPr id="4" name="Rectangle 3" descr="Parchment"/>
            <p:cNvSpPr>
              <a:spLocks noChangeArrowheads="1"/>
            </p:cNvSpPr>
            <p:nvPr/>
          </p:nvSpPr>
          <p:spPr bwMode="auto">
            <a:xfrm>
              <a:off x="500034" y="1868466"/>
              <a:ext cx="1697066" cy="936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/>
                <a:t>Khasanah </a:t>
              </a:r>
            </a:p>
            <a:p>
              <a:pPr algn="ctr"/>
              <a:r>
                <a:rPr lang="en-US" b="1"/>
                <a:t>Pengetahuan </a:t>
              </a:r>
            </a:p>
            <a:p>
              <a:pPr algn="ctr"/>
              <a:r>
                <a:rPr lang="en-US" b="1"/>
                <a:t>Ilmiah</a:t>
              </a:r>
              <a:endParaRPr lang="en-GB" b="1"/>
            </a:p>
          </p:txBody>
        </p:sp>
        <p:sp>
          <p:nvSpPr>
            <p:cNvPr id="5" name="Rectangle 4" descr="Parchment"/>
            <p:cNvSpPr>
              <a:spLocks noChangeArrowheads="1"/>
            </p:cNvSpPr>
            <p:nvPr/>
          </p:nvSpPr>
          <p:spPr bwMode="auto">
            <a:xfrm>
              <a:off x="6227763" y="1906566"/>
              <a:ext cx="2089150" cy="8985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/>
                <a:t>Penyusunan</a:t>
              </a:r>
            </a:p>
            <a:p>
              <a:pPr algn="ctr"/>
              <a:r>
                <a:rPr lang="en-US" b="1"/>
                <a:t>Kerangka Berfikir</a:t>
              </a:r>
              <a:endParaRPr lang="en-GB" b="1"/>
            </a:p>
          </p:txBody>
        </p:sp>
        <p:sp>
          <p:nvSpPr>
            <p:cNvPr id="6" name="Rectangle 5" descr="Parchment"/>
            <p:cNvSpPr>
              <a:spLocks noChangeArrowheads="1"/>
            </p:cNvSpPr>
            <p:nvPr/>
          </p:nvSpPr>
          <p:spPr bwMode="auto">
            <a:xfrm>
              <a:off x="3563938" y="3019404"/>
              <a:ext cx="1584325" cy="5762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/>
                <a:t>Perumusan</a:t>
              </a:r>
            </a:p>
            <a:p>
              <a:pPr algn="ctr"/>
              <a:r>
                <a:rPr lang="en-US" b="1"/>
                <a:t>Hipotesis</a:t>
              </a:r>
              <a:endParaRPr lang="en-GB" b="1"/>
            </a:p>
          </p:txBody>
        </p:sp>
        <p:sp>
          <p:nvSpPr>
            <p:cNvPr id="7" name="Rectangle 6" descr="Parchment"/>
            <p:cNvSpPr>
              <a:spLocks noChangeArrowheads="1"/>
            </p:cNvSpPr>
            <p:nvPr/>
          </p:nvSpPr>
          <p:spPr bwMode="auto">
            <a:xfrm>
              <a:off x="3563938" y="4675166"/>
              <a:ext cx="1584325" cy="64928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/>
                <a:t>Pengujian</a:t>
              </a:r>
            </a:p>
            <a:p>
              <a:pPr algn="ctr"/>
              <a:r>
                <a:rPr lang="en-US" b="1"/>
                <a:t>Hipotesis</a:t>
              </a:r>
              <a:endParaRPr lang="en-GB" b="1"/>
            </a:p>
          </p:txBody>
        </p:sp>
        <p:sp>
          <p:nvSpPr>
            <p:cNvPr id="8" name="AutoShape 14" descr="Parchment"/>
            <p:cNvSpPr>
              <a:spLocks noChangeArrowheads="1"/>
            </p:cNvSpPr>
            <p:nvPr/>
          </p:nvSpPr>
          <p:spPr bwMode="auto">
            <a:xfrm>
              <a:off x="684213" y="4603729"/>
              <a:ext cx="1366837" cy="792162"/>
            </a:xfrm>
            <a:prstGeom prst="flowChartDecision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/>
                <a:t>Diterima</a:t>
              </a:r>
              <a:endParaRPr lang="en-GB" b="1"/>
            </a:p>
          </p:txBody>
        </p:sp>
        <p:sp>
          <p:nvSpPr>
            <p:cNvPr id="9" name="AutoShape 16" descr="Parchment"/>
            <p:cNvSpPr>
              <a:spLocks noChangeArrowheads="1"/>
            </p:cNvSpPr>
            <p:nvPr/>
          </p:nvSpPr>
          <p:spPr bwMode="auto">
            <a:xfrm>
              <a:off x="6659563" y="4603729"/>
              <a:ext cx="1295400" cy="792162"/>
            </a:xfrm>
            <a:prstGeom prst="flowChartDecision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/>
                <a:t>Ditolak</a:t>
              </a:r>
              <a:endParaRPr lang="en-GB" b="1"/>
            </a:p>
          </p:txBody>
        </p:sp>
        <p:cxnSp>
          <p:nvCxnSpPr>
            <p:cNvPr id="10" name="AutoShape 25"/>
            <p:cNvCxnSpPr>
              <a:cxnSpLocks noChangeShapeType="1"/>
            </p:cNvCxnSpPr>
            <p:nvPr/>
          </p:nvCxnSpPr>
          <p:spPr bwMode="auto">
            <a:xfrm flipH="1">
              <a:off x="5148263" y="3308329"/>
              <a:ext cx="1800225" cy="158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1" name="AutoShape 30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16200000" flipV="1">
              <a:off x="6390482" y="3686947"/>
              <a:ext cx="1798639" cy="3492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2" name="AutoShape 32"/>
            <p:cNvCxnSpPr>
              <a:cxnSpLocks noChangeShapeType="1"/>
              <a:stCxn id="8" idx="0"/>
              <a:endCxn id="4" idx="2"/>
            </p:cNvCxnSpPr>
            <p:nvPr/>
          </p:nvCxnSpPr>
          <p:spPr bwMode="auto">
            <a:xfrm rot="16200000" flipV="1">
              <a:off x="458781" y="3694877"/>
              <a:ext cx="1798639" cy="19065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3" name="AutoShape 33"/>
            <p:cNvCxnSpPr>
              <a:cxnSpLocks noChangeShapeType="1"/>
              <a:stCxn id="7" idx="1"/>
              <a:endCxn id="8" idx="3"/>
            </p:cNvCxnSpPr>
            <p:nvPr/>
          </p:nvCxnSpPr>
          <p:spPr bwMode="auto">
            <a:xfrm flipH="1">
              <a:off x="2060575" y="5000604"/>
              <a:ext cx="1493838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4" name="AutoShape 37"/>
            <p:cNvCxnSpPr>
              <a:cxnSpLocks noChangeShapeType="1"/>
              <a:stCxn id="7" idx="3"/>
              <a:endCxn id="9" idx="1"/>
            </p:cNvCxnSpPr>
            <p:nvPr/>
          </p:nvCxnSpPr>
          <p:spPr bwMode="auto">
            <a:xfrm>
              <a:off x="5157788" y="5000604"/>
              <a:ext cx="1492250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5" name="AutoShape 40"/>
            <p:cNvCxnSpPr>
              <a:cxnSpLocks noChangeShapeType="1"/>
              <a:stCxn id="6" idx="2"/>
              <a:endCxn id="7" idx="0"/>
            </p:cNvCxnSpPr>
            <p:nvPr/>
          </p:nvCxnSpPr>
          <p:spPr bwMode="auto">
            <a:xfrm>
              <a:off x="4356100" y="3605191"/>
              <a:ext cx="0" cy="10604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6" name="AutoShape 43"/>
            <p:cNvCxnSpPr>
              <a:cxnSpLocks noChangeShapeType="1"/>
              <a:stCxn id="4" idx="3"/>
              <a:endCxn id="5" idx="1"/>
            </p:cNvCxnSpPr>
            <p:nvPr/>
          </p:nvCxnSpPr>
          <p:spPr bwMode="auto">
            <a:xfrm>
              <a:off x="2197100" y="2336778"/>
              <a:ext cx="4030663" cy="1905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7" name="Text Box 49"/>
            <p:cNvSpPr txBox="1">
              <a:spLocks noChangeArrowheads="1"/>
            </p:cNvSpPr>
            <p:nvPr/>
          </p:nvSpPr>
          <p:spPr bwMode="auto">
            <a:xfrm>
              <a:off x="2643174" y="4000504"/>
              <a:ext cx="1643074" cy="601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tx2"/>
                  </a:solidFill>
                </a:rPr>
                <a:t>Berfikir  </a:t>
              </a:r>
              <a:r>
                <a:rPr lang="id-ID" b="1">
                  <a:solidFill>
                    <a:schemeClr val="tx2"/>
                  </a:solidFill>
                </a:rPr>
                <a:t>Indu</a:t>
              </a:r>
              <a:r>
                <a:rPr lang="en-US" b="1">
                  <a:solidFill>
                    <a:schemeClr val="tx2"/>
                  </a:solidFill>
                </a:rPr>
                <a:t>k</a:t>
              </a:r>
              <a:r>
                <a:rPr lang="id-ID" b="1">
                  <a:solidFill>
                    <a:schemeClr val="tx2"/>
                  </a:solidFill>
                </a:rPr>
                <a:t>ti</a:t>
              </a:r>
              <a:r>
                <a:rPr lang="en-US" b="1">
                  <a:solidFill>
                    <a:schemeClr val="tx2"/>
                  </a:solidFill>
                </a:rPr>
                <a:t>f</a:t>
              </a:r>
              <a:endParaRPr lang="en-GB" b="1">
                <a:solidFill>
                  <a:schemeClr val="tx2"/>
                </a:solidFill>
              </a:endParaRPr>
            </a:p>
          </p:txBody>
        </p:sp>
        <p:cxnSp>
          <p:nvCxnSpPr>
            <p:cNvPr id="18" name="AutoShape 51"/>
            <p:cNvCxnSpPr>
              <a:cxnSpLocks noChangeShapeType="1"/>
              <a:stCxn id="3" idx="1"/>
              <a:endCxn id="4" idx="0"/>
            </p:cNvCxnSpPr>
            <p:nvPr/>
          </p:nvCxnSpPr>
          <p:spPr bwMode="auto">
            <a:xfrm rot="10800000" flipV="1">
              <a:off x="1348567" y="680222"/>
              <a:ext cx="1855008" cy="1188243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9" name="AutoShape 53"/>
            <p:cNvCxnSpPr>
              <a:cxnSpLocks noChangeShapeType="1"/>
              <a:stCxn id="3" idx="2"/>
              <a:endCxn id="6" idx="0"/>
            </p:cNvCxnSpPr>
            <p:nvPr/>
          </p:nvCxnSpPr>
          <p:spPr bwMode="auto">
            <a:xfrm>
              <a:off x="4356100" y="941366"/>
              <a:ext cx="0" cy="2068513"/>
            </a:xfrm>
            <a:prstGeom prst="straightConnector1">
              <a:avLst/>
            </a:prstGeom>
            <a:noFill/>
            <a:ln w="38100">
              <a:solidFill>
                <a:srgbClr val="FF6600"/>
              </a:solidFill>
              <a:prstDash val="sysDot"/>
              <a:round/>
              <a:headEnd/>
              <a:tailEnd type="triangle" w="med" len="med"/>
            </a:ln>
          </p:spPr>
        </p:cxnSp>
        <p:sp>
          <p:nvSpPr>
            <p:cNvPr id="20" name="Line 54"/>
            <p:cNvSpPr>
              <a:spLocks noChangeShapeType="1"/>
            </p:cNvSpPr>
            <p:nvPr/>
          </p:nvSpPr>
          <p:spPr bwMode="auto">
            <a:xfrm>
              <a:off x="5508625" y="715941"/>
              <a:ext cx="165576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" name="Line 55"/>
            <p:cNvSpPr>
              <a:spLocks noChangeShapeType="1"/>
            </p:cNvSpPr>
            <p:nvPr/>
          </p:nvSpPr>
          <p:spPr bwMode="auto">
            <a:xfrm>
              <a:off x="7164388" y="715941"/>
              <a:ext cx="0" cy="1152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6714346" y="3090842"/>
              <a:ext cx="429422" cy="79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 Box 48"/>
            <p:cNvSpPr txBox="1">
              <a:spLocks noChangeArrowheads="1"/>
            </p:cNvSpPr>
            <p:nvPr/>
          </p:nvSpPr>
          <p:spPr bwMode="auto">
            <a:xfrm>
              <a:off x="3637266" y="1860529"/>
              <a:ext cx="1905344" cy="34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tx2"/>
                  </a:solidFill>
                </a:rPr>
                <a:t>Berfikir </a:t>
              </a:r>
              <a:r>
                <a:rPr lang="id-ID" b="1">
                  <a:solidFill>
                    <a:schemeClr val="tx2"/>
                  </a:solidFill>
                </a:rPr>
                <a:t>Dedu</a:t>
              </a:r>
              <a:r>
                <a:rPr lang="en-US" b="1">
                  <a:solidFill>
                    <a:schemeClr val="tx2"/>
                  </a:solidFill>
                </a:rPr>
                <a:t>ktif</a:t>
              </a:r>
              <a:endParaRPr lang="en-GB" b="1">
                <a:solidFill>
                  <a:schemeClr val="tx2"/>
                </a:solidFill>
              </a:endParaRPr>
            </a:p>
          </p:txBody>
        </p:sp>
        <p:sp>
          <p:nvSpPr>
            <p:cNvPr id="24" name="Text Box 48"/>
            <p:cNvSpPr txBox="1">
              <a:spLocks noChangeArrowheads="1"/>
            </p:cNvSpPr>
            <p:nvPr/>
          </p:nvSpPr>
          <p:spPr bwMode="auto">
            <a:xfrm>
              <a:off x="3759703" y="2402588"/>
              <a:ext cx="1263648" cy="34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tx2"/>
                  </a:solidFill>
                </a:rPr>
                <a:t>Koherensi</a:t>
              </a:r>
              <a:endParaRPr lang="en-GB" b="1">
                <a:solidFill>
                  <a:schemeClr val="tx2"/>
                </a:solidFill>
              </a:endParaRPr>
            </a:p>
          </p:txBody>
        </p:sp>
        <p:sp>
          <p:nvSpPr>
            <p:cNvPr id="25" name="Text Box 49"/>
            <p:cNvSpPr txBox="1">
              <a:spLocks noChangeArrowheads="1"/>
            </p:cNvSpPr>
            <p:nvPr/>
          </p:nvSpPr>
          <p:spPr bwMode="auto">
            <a:xfrm>
              <a:off x="4389935" y="4000350"/>
              <a:ext cx="1857388" cy="343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b="1">
                  <a:solidFill>
                    <a:schemeClr val="tx2"/>
                  </a:solidFill>
                </a:rPr>
                <a:t>Korespondensi</a:t>
              </a:r>
              <a:endParaRPr lang="en-GB" b="1">
                <a:solidFill>
                  <a:schemeClr val="tx2"/>
                </a:solidFill>
              </a:endParaRPr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285852" y="0"/>
            <a:ext cx="707233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Epistemologi </a:t>
            </a:r>
            <a:r>
              <a:rPr lang="en-US" sz="3200" b="1"/>
              <a:t>ilmu kimia zat padat =</a:t>
            </a:r>
          </a:p>
          <a:p>
            <a:pPr>
              <a:spcBef>
                <a:spcPct val="50000"/>
              </a:spcBef>
            </a:pPr>
            <a:r>
              <a:rPr lang="en-US" sz="3200" b="1"/>
              <a:t>Metode Ilmiah</a:t>
            </a:r>
            <a:endParaRPr lang="en-US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1452169"/>
            <a:ext cx="8572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/>
              <a:t>P</a:t>
            </a:r>
            <a:r>
              <a:rPr lang="id-ID" sz="2400" b="1"/>
              <a:t>emanfaatan padatan </a:t>
            </a:r>
            <a:r>
              <a:rPr lang="en-US" sz="2400" b="1"/>
              <a:t>dalam berbagai bidang </a:t>
            </a:r>
            <a:r>
              <a:rPr lang="id-ID" sz="2400" b="1"/>
              <a:t>untuk kemaslahatan </a:t>
            </a:r>
            <a:r>
              <a:rPr lang="en-US" sz="2400" b="1"/>
              <a:t>dan kesejahteraan </a:t>
            </a:r>
            <a:r>
              <a:rPr lang="id-ID" sz="2400" b="1"/>
              <a:t>manusia</a:t>
            </a:r>
            <a:r>
              <a:rPr lang="en-US" sz="2400" b="1"/>
              <a:t>, contohnya:</a:t>
            </a:r>
          </a:p>
          <a:p>
            <a:pPr marL="457200" indent="-457200">
              <a:buAutoNum type="arabicPeriod"/>
            </a:pPr>
            <a:r>
              <a:rPr lang="en-US" sz="2400" b="1"/>
              <a:t>S</a:t>
            </a:r>
            <a:r>
              <a:rPr lang="id-ID" sz="2400" b="1"/>
              <a:t>ilikon murni dipadukan dengan </a:t>
            </a:r>
            <a:r>
              <a:rPr lang="en-US" sz="2400" b="1"/>
              <a:t>f</a:t>
            </a:r>
            <a:r>
              <a:rPr lang="id-ID" sz="2400" b="1"/>
              <a:t>os</a:t>
            </a:r>
            <a:r>
              <a:rPr lang="en-US" sz="2400" b="1"/>
              <a:t>f</a:t>
            </a:r>
            <a:r>
              <a:rPr lang="id-ID" sz="2400" b="1"/>
              <a:t>or akan menghasilkan silicon tipe n yang memiliki sifat listrik yang lebih baik</a:t>
            </a:r>
            <a:endParaRPr lang="en-US" sz="2400" b="1"/>
          </a:p>
          <a:p>
            <a:pPr marL="457200" indent="-457200">
              <a:buAutoNum type="arabicPeriod"/>
            </a:pPr>
            <a:r>
              <a:rPr lang="en-US" sz="2400" b="1"/>
              <a:t>Besi dipadukan dengan karbon menghasilkan baja karbon yang mempunyai sifat lebih unggul dari besi murni</a:t>
            </a:r>
          </a:p>
          <a:p>
            <a:pPr marL="457200" indent="-457200">
              <a:buAutoNum type="arabicPeriod"/>
            </a:pPr>
            <a:r>
              <a:rPr lang="en-US" sz="2400" b="1"/>
              <a:t>S</a:t>
            </a:r>
            <a:r>
              <a:rPr lang="id-ID" sz="2400" b="1"/>
              <a:t>eng dipadukan dengan tembaga menghasilkan logam kuningan yang memiliki sifat mekanik lebih baik dari tembaga</a:t>
            </a:r>
            <a:endParaRPr lang="en-US" sz="2400" b="1"/>
          </a:p>
          <a:p>
            <a:pPr marL="457200" indent="-457200">
              <a:buFontTx/>
              <a:buAutoNum type="arabicPeriod"/>
            </a:pPr>
            <a:r>
              <a:rPr lang="en-US" sz="2400" b="1"/>
              <a:t>Pembuatan katalis, </a:t>
            </a:r>
            <a:r>
              <a:rPr lang="id-ID" sz="2400" b="1"/>
              <a:t>perlengkapan militer</a:t>
            </a:r>
            <a:r>
              <a:rPr lang="en-US" sz="2400" b="1"/>
              <a:t>,</a:t>
            </a:r>
            <a:r>
              <a:rPr lang="id-ID" sz="2400" b="1"/>
              <a:t> </a:t>
            </a:r>
            <a:r>
              <a:rPr lang="en-US" sz="2400" b="1"/>
              <a:t>bahan antipeluru, alat elektronik, obat-obatan, kosmetik,</a:t>
            </a:r>
            <a:r>
              <a:rPr lang="id-ID" sz="2400" b="1"/>
              <a:t> energi, transportasi, rumah, </a:t>
            </a:r>
            <a:r>
              <a:rPr lang="en-US" sz="2400" b="1"/>
              <a:t>pakaian</a:t>
            </a:r>
            <a:r>
              <a:rPr lang="id-ID" sz="2400" b="1"/>
              <a:t>, </a:t>
            </a:r>
            <a:r>
              <a:rPr lang="en-US" sz="2400" b="1"/>
              <a:t>dan lain-lain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285852" y="0"/>
            <a:ext cx="70723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Aksiologi </a:t>
            </a:r>
            <a:r>
              <a:rPr lang="en-US" sz="3200" b="1"/>
              <a:t>ilmu kimia zat padat</a:t>
            </a:r>
            <a:endParaRPr lang="en-US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2" y="0"/>
            <a:ext cx="6572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/>
              <a:t>Sejarah dan perkembangan ilmu kimia zat padat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0" y="1142984"/>
            <a:ext cx="878684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id-ID" sz="2800"/>
              <a:t>Sejak adanya manusia, manusia telah menggunkan berbagai material untuk memenuhi berbagai kebutuhan mereka. </a:t>
            </a:r>
            <a:endParaRPr lang="en-US" sz="2800"/>
          </a:p>
          <a:p>
            <a:pPr>
              <a:buFont typeface="Wingdings" pitchFamily="2" charset="2"/>
              <a:buChar char="Ø"/>
            </a:pPr>
            <a:r>
              <a:rPr lang="id-ID" sz="2800"/>
              <a:t>Faktanya, penamaan zaman peradaban awal dinamakan berdasarkan perkembangan material yang digunakan (seperti zaman batu, zaman tembaga, zaman perunggu, dan zaman besi). </a:t>
            </a:r>
            <a:endParaRPr lang="en-US" sz="280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1917688" cy="207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t="3448" r="2356"/>
          <a:stretch>
            <a:fillRect/>
          </a:stretch>
        </p:blipFill>
        <p:spPr bwMode="auto">
          <a:xfrm>
            <a:off x="1857356" y="4572008"/>
            <a:ext cx="185738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logam.jpg"/>
          <p:cNvPicPr>
            <a:picLocks noChangeAspect="1"/>
          </p:cNvPicPr>
          <p:nvPr/>
        </p:nvPicPr>
        <p:blipFill>
          <a:blip r:embed="rId4"/>
          <a:srcRect l="43516" t="36264" r="5700" b="18043"/>
          <a:stretch>
            <a:fillRect/>
          </a:stretch>
        </p:blipFill>
        <p:spPr>
          <a:xfrm>
            <a:off x="4286248" y="4786298"/>
            <a:ext cx="3069948" cy="20717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2132" y="4429132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Alat-alat dari logam</a:t>
            </a:r>
          </a:p>
        </p:txBody>
      </p:sp>
      <p:pic>
        <p:nvPicPr>
          <p:cNvPr id="8" name="Picture 7" descr="l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8082" y="4857746"/>
            <a:ext cx="1520193" cy="20002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3042" y="0"/>
            <a:ext cx="6572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/>
              <a:t>Sejarah dan perkembangan ilmu kimia zat padat</a:t>
            </a:r>
            <a:endParaRPr lang="en-US" sz="3200"/>
          </a:p>
        </p:txBody>
      </p:sp>
      <p:sp>
        <p:nvSpPr>
          <p:cNvPr id="3" name="Rectangle 2"/>
          <p:cNvSpPr/>
          <p:nvPr/>
        </p:nvSpPr>
        <p:spPr>
          <a:xfrm>
            <a:off x="0" y="1214422"/>
            <a:ext cx="700089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3200"/>
          </a:p>
          <a:p>
            <a:pPr>
              <a:buFont typeface="Wingdings" pitchFamily="2" charset="2"/>
              <a:buChar char="Ø"/>
            </a:pPr>
            <a:r>
              <a:rPr lang="id-ID" sz="3200"/>
              <a:t>Pengetahuan tentang pemanfaatan batu seperti untuk cobek tidak bisa disebut sebagai bagian ilmu kimia zat padat karena pengetahuan tersebut tidak melalui metode ilmiah. </a:t>
            </a:r>
            <a:endParaRPr lang="en-US" sz="3200"/>
          </a:p>
          <a:p>
            <a:endParaRPr lang="en-US" sz="3200"/>
          </a:p>
          <a:p>
            <a:pPr>
              <a:buFont typeface="Wingdings" pitchFamily="2" charset="2"/>
              <a:buChar char="Ø"/>
            </a:pPr>
            <a:r>
              <a:rPr lang="id-ID" sz="3200"/>
              <a:t>Ilmu kimia zat padat baru dimulai sejak dimulainya penggunaan metode ilmiah dalam mengembangkan ilmu.</a:t>
            </a:r>
            <a:endParaRPr lang="en-US" sz="3200"/>
          </a:p>
        </p:txBody>
      </p:sp>
      <p:pic>
        <p:nvPicPr>
          <p:cNvPr id="4" name="Picture 3" descr="cob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92" y="1575172"/>
            <a:ext cx="1785950" cy="13394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28125" t="30937" r="28515" b="17500"/>
          <a:stretch>
            <a:fillRect/>
          </a:stretch>
        </p:blipFill>
        <p:spPr bwMode="auto">
          <a:xfrm>
            <a:off x="6428089" y="4714884"/>
            <a:ext cx="278738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528</Words>
  <Application>Microsoft Office PowerPoint</Application>
  <PresentationFormat>On-screen Show (4:3)</PresentationFormat>
  <Paragraphs>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Aharoni</vt:lpstr>
      <vt:lpstr>Arial</vt:lpstr>
      <vt:lpstr>Calibri</vt:lpstr>
      <vt:lpstr>Rockwell</vt:lpstr>
      <vt:lpstr>Wingdings</vt:lpstr>
      <vt:lpstr>Office Theme</vt:lpstr>
      <vt:lpstr>PowerPoint Presentation</vt:lpstr>
      <vt:lpstr>PowerPoint Presentation</vt:lpstr>
      <vt:lpstr>Kontrak perkuliahan</vt:lpstr>
      <vt:lpstr>Ilmu kimia zat padat secara komprehensif  A. Ontologi ilmu kimia zat padat: … B. Epistemologi ilmu kimia zat padat:… C. Aksiologi ilmu kimia zat padat:…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Untuk lebih memahami materi ini silahkan baca di buku kami / yg lain:</vt:lpstr>
      <vt:lpstr>Daftar Isi buku Kimia Zat Padat,  Mau ebooknya, silahkan klik https://bit.ly/ebukuKZP / 085731160005</vt:lpstr>
      <vt:lpstr>PowerPoint Presentation</vt:lpstr>
      <vt:lpstr>PowerPoint Presentation</vt:lpstr>
    </vt:vector>
  </TitlesOfParts>
  <Company>Sony Electronics,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 – MENGAPA - BAGAIMANA</dc:title>
  <dc:creator>Sony Electronic, Inc</dc:creator>
  <cp:lastModifiedBy>admin</cp:lastModifiedBy>
  <cp:revision>68</cp:revision>
  <dcterms:created xsi:type="dcterms:W3CDTF">2008-10-13T22:04:06Z</dcterms:created>
  <dcterms:modified xsi:type="dcterms:W3CDTF">2020-04-16T06:12:15Z</dcterms:modified>
</cp:coreProperties>
</file>