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9" r:id="rId4"/>
    <p:sldId id="264" r:id="rId5"/>
    <p:sldId id="262" r:id="rId6"/>
    <p:sldId id="265" r:id="rId7"/>
    <p:sldId id="266" r:id="rId8"/>
    <p:sldId id="267" r:id="rId9"/>
    <p:sldId id="269" r:id="rId10"/>
    <p:sldId id="270" r:id="rId11"/>
    <p:sldId id="271" r:id="rId12"/>
    <p:sldId id="273" r:id="rId13"/>
    <p:sldId id="274" r:id="rId14"/>
    <p:sldId id="276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21CE-6CEE-4081-8C78-FE013B4FE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FC19-9086-442D-BFBC-7748B70C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21CE-6CEE-4081-8C78-FE013B4FE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FC19-9086-442D-BFBC-7748B70C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9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21CE-6CEE-4081-8C78-FE013B4FE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FC19-9086-442D-BFBC-7748B70C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3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21CE-6CEE-4081-8C78-FE013B4FE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FC19-9086-442D-BFBC-7748B70C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5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21CE-6CEE-4081-8C78-FE013B4FE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FC19-9086-442D-BFBC-7748B70C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9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21CE-6CEE-4081-8C78-FE013B4FE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FC19-9086-442D-BFBC-7748B70C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21CE-6CEE-4081-8C78-FE013B4FE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FC19-9086-442D-BFBC-7748B70C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6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21CE-6CEE-4081-8C78-FE013B4FE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FC19-9086-442D-BFBC-7748B70C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21CE-6CEE-4081-8C78-FE013B4FE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FC19-9086-442D-BFBC-7748B70C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8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21CE-6CEE-4081-8C78-FE013B4FE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FC19-9086-442D-BFBC-7748B70C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7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621CE-6CEE-4081-8C78-FE013B4FE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4FC19-9086-442D-BFBC-7748B70C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9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621CE-6CEE-4081-8C78-FE013B4FE8D4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FC19-9086-442D-BFBC-7748B70C3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2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2390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600" b="1" dirty="0" smtClean="0">
                <a:solidFill>
                  <a:srgbClr val="00FF00"/>
                </a:solidFill>
                <a:latin typeface="Book Antiqua" pitchFamily="18" charset="0"/>
                <a:sym typeface="Symbol" pitchFamily="18" charset="2"/>
              </a:rPr>
              <a:t>KONFORMASI </a:t>
            </a:r>
            <a:br>
              <a:rPr lang="en-US" sz="2600" b="1" dirty="0" smtClean="0">
                <a:solidFill>
                  <a:srgbClr val="00FF00"/>
                </a:solidFill>
                <a:latin typeface="Book Antiqua" pitchFamily="18" charset="0"/>
                <a:sym typeface="Symbol" pitchFamily="18" charset="2"/>
              </a:rPr>
            </a:br>
            <a:r>
              <a:rPr lang="en-US" sz="2600" b="1" dirty="0" smtClean="0">
                <a:solidFill>
                  <a:srgbClr val="00FF00"/>
                </a:solidFill>
                <a:latin typeface="Book Antiqua" pitchFamily="18" charset="0"/>
                <a:sym typeface="Symbol" pitchFamily="18" charset="2"/>
              </a:rPr>
              <a:t>SENYAWA ASIKLIK DAN ALISIKLIK</a:t>
            </a:r>
            <a:endParaRPr lang="en-US" sz="2600" b="1" dirty="0" smtClean="0">
              <a:solidFill>
                <a:srgbClr val="00FF00"/>
              </a:solidFill>
              <a:latin typeface="Book Antiqua" pitchFamily="18" charset="0"/>
              <a:sym typeface="Symbol" pitchFamily="18" charset="2"/>
            </a:endParaRP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2514600" y="48768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800100" y="3692525"/>
            <a:ext cx="6858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00FFFF"/>
                </a:solidFill>
                <a:latin typeface="Book Antiqua" pitchFamily="18" charset="0"/>
              </a:rPr>
              <a:t>Oleh:</a:t>
            </a:r>
          </a:p>
          <a:p>
            <a:pPr algn="ctr"/>
            <a:r>
              <a:rPr lang="en-US" sz="2400" b="1">
                <a:solidFill>
                  <a:srgbClr val="00FFFF"/>
                </a:solidFill>
                <a:latin typeface="Book Antiqua" pitchFamily="18" charset="0"/>
              </a:rPr>
              <a:t>Prof. Dr. Suyatno, M.Si.</a:t>
            </a:r>
          </a:p>
        </p:txBody>
      </p:sp>
      <p:sp>
        <p:nvSpPr>
          <p:cNvPr id="5125" name="Text Box 15"/>
          <p:cNvSpPr txBox="1">
            <a:spLocks noChangeArrowheads="1"/>
          </p:cNvSpPr>
          <p:nvPr/>
        </p:nvSpPr>
        <p:spPr bwMode="auto">
          <a:xfrm>
            <a:off x="381000" y="5067300"/>
            <a:ext cx="7696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Jurusan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Kimia 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Fakultas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Matematika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dan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Ilmu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Pengetahuan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Alam</a:t>
            </a:r>
            <a:endParaRPr lang="en-US" sz="2400" b="1" dirty="0">
              <a:solidFill>
                <a:srgbClr val="FFFF00"/>
              </a:solidFill>
              <a:latin typeface="Book Antiqua" pitchFamily="18" charset="0"/>
            </a:endParaRP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Universitas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Book Antiqua" pitchFamily="18" charset="0"/>
              </a:rPr>
              <a:t>Negeri</a:t>
            </a:r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 Surabaya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Book Antiqua" pitchFamily="18" charset="0"/>
              </a:rPr>
              <a:t>2020</a:t>
            </a:r>
          </a:p>
        </p:txBody>
      </p:sp>
      <p:pic>
        <p:nvPicPr>
          <p:cNvPr id="51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0875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5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d-ID" dirty="0" smtClean="0"/>
              <a:t>HUBUNGAN GAUCHE DALAM METILSIKLOHEKSANA AKSIAL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9" b="4102"/>
          <a:stretch/>
        </p:blipFill>
        <p:spPr bwMode="auto">
          <a:xfrm>
            <a:off x="685800" y="1752600"/>
            <a:ext cx="762000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4800600"/>
            <a:ext cx="69342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d-ID" sz="2000" dirty="0"/>
              <a:t>Bila gugus metil berada dalam posisi aksial (menyumbu), konformasi cincin akan serupa dengan konformasi butana dengan gugus-gugus metil yang </a:t>
            </a:r>
            <a:r>
              <a:rPr lang="id-ID" sz="2000" i="1" dirty="0" smtClean="0"/>
              <a:t>gauche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99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d-ID" dirty="0" smtClean="0"/>
              <a:t>HUBUNGAN ANTI DALAM METILSKLOHEKSANA EKUATORIAL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56410" r="3333" b="2906"/>
          <a:stretch/>
        </p:blipFill>
        <p:spPr bwMode="auto">
          <a:xfrm>
            <a:off x="1219200" y="1828800"/>
            <a:ext cx="6858000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4800600"/>
            <a:ext cx="69342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sz="2000" dirty="0"/>
              <a:t>Bila gugus metil berada dalam posisi ekuatorial, konformasi cincin serupa konformasi butana dengan gugus-gugus metil yang </a:t>
            </a:r>
            <a:r>
              <a:rPr lang="id-ID" sz="2000" i="1" dirty="0" smtClean="0"/>
              <a:t>anti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1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SIKLOHEKSANA TERDISUBSTITUSI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600200"/>
            <a:ext cx="8229600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	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/>
              <a:t>gugus</a:t>
            </a:r>
            <a:r>
              <a:rPr lang="en-US" sz="2000" dirty="0"/>
              <a:t> yang </a:t>
            </a:r>
            <a:r>
              <a:rPr lang="en-US" sz="2000" dirty="0" err="1"/>
              <a:t>tersubstitusikan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cincin</a:t>
            </a:r>
            <a:r>
              <a:rPr lang="en-US" sz="2000" dirty="0"/>
              <a:t> </a:t>
            </a:r>
            <a:r>
              <a:rPr lang="en-US" sz="2000" dirty="0" err="1"/>
              <a:t>sikloheksana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cis</a:t>
            </a:r>
            <a:r>
              <a:rPr lang="en-US" sz="2000" dirty="0"/>
              <a:t>- </a:t>
            </a:r>
            <a:r>
              <a:rPr lang="en-US" sz="2000" dirty="0" err="1"/>
              <a:t>maupun</a:t>
            </a:r>
            <a:r>
              <a:rPr lang="en-US" sz="2000" dirty="0"/>
              <a:t> trans. </a:t>
            </a:r>
            <a:r>
              <a:rPr lang="en-US" sz="2000" dirty="0" err="1"/>
              <a:t>Cincin</a:t>
            </a:r>
            <a:r>
              <a:rPr lang="en-US" sz="2000" dirty="0"/>
              <a:t> – </a:t>
            </a:r>
            <a:r>
              <a:rPr lang="en-US" sz="2000" dirty="0" err="1"/>
              <a:t>cincin</a:t>
            </a:r>
            <a:r>
              <a:rPr lang="en-US" sz="2000" dirty="0"/>
              <a:t> </a:t>
            </a:r>
            <a:r>
              <a:rPr lang="en-US" sz="2000" dirty="0" err="1"/>
              <a:t>terdisubstitusi</a:t>
            </a:r>
            <a:r>
              <a:rPr lang="en-US" sz="2000" dirty="0"/>
              <a:t> –</a:t>
            </a:r>
            <a:r>
              <a:rPr lang="en-US" sz="2000" i="1" dirty="0" err="1"/>
              <a:t>cis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–</a:t>
            </a:r>
            <a:r>
              <a:rPr lang="en-US" sz="2000" i="1" dirty="0"/>
              <a:t>trans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isomer </a:t>
            </a:r>
            <a:r>
              <a:rPr lang="en-US" sz="2000" dirty="0" smtClean="0"/>
              <a:t>– isomer </a:t>
            </a:r>
            <a:r>
              <a:rPr lang="en-US" sz="2000" dirty="0" err="1"/>
              <a:t>geometrik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diubah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yang lain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 smtClean="0"/>
              <a:t>temperatur</a:t>
            </a:r>
            <a:r>
              <a:rPr lang="en-US" sz="2000" dirty="0" smtClean="0"/>
              <a:t> </a:t>
            </a:r>
            <a:r>
              <a:rPr lang="en-US" sz="2000" dirty="0" err="1" smtClean="0"/>
              <a:t>kamar</a:t>
            </a:r>
            <a:r>
              <a:rPr lang="en-US" sz="2000" dirty="0" smtClean="0"/>
              <a:t>,  </a:t>
            </a:r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demikian</a:t>
            </a:r>
            <a:r>
              <a:rPr lang="en-US" sz="2000" dirty="0"/>
              <a:t> </a:t>
            </a:r>
            <a:r>
              <a:rPr lang="en-US" sz="2000" dirty="0" err="1"/>
              <a:t>masing</a:t>
            </a:r>
            <a:r>
              <a:rPr lang="en-US" sz="2000" dirty="0"/>
              <a:t> – </a:t>
            </a:r>
            <a:r>
              <a:rPr lang="en-US" sz="2000" dirty="0" err="1"/>
              <a:t>masing</a:t>
            </a:r>
            <a:r>
              <a:rPr lang="en-US" sz="2000" dirty="0"/>
              <a:t> isomer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aneka</a:t>
            </a:r>
            <a:r>
              <a:rPr lang="en-US" sz="2000" dirty="0"/>
              <a:t> </a:t>
            </a:r>
            <a:r>
              <a:rPr lang="en-US" sz="2000" dirty="0" err="1"/>
              <a:t>ragam</a:t>
            </a:r>
            <a:r>
              <a:rPr lang="en-US" sz="2000" dirty="0"/>
              <a:t> </a:t>
            </a:r>
            <a:r>
              <a:rPr lang="en-US" sz="2000" dirty="0" err="1" smtClean="0"/>
              <a:t>konformasi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10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SUSA43E.ASUSA43E-PC\Downloads\SHAREit\SM-J120G\file\20170222_055333.jpg"/>
          <p:cNvPicPr/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28419" r="2083" b="26709"/>
          <a:stretch/>
        </p:blipFill>
        <p:spPr bwMode="auto">
          <a:xfrm>
            <a:off x="2122796" y="4673221"/>
            <a:ext cx="4724400" cy="2081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402842"/>
            <a:ext cx="77724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/>
              <a:t>cis-1,2-dimetilsikloheksana </a:t>
            </a:r>
            <a:r>
              <a:rPr lang="en-US" sz="2000" dirty="0" err="1"/>
              <a:t>berubah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konformer</a:t>
            </a:r>
            <a:r>
              <a:rPr lang="en-US" sz="2000" dirty="0"/>
              <a:t> </a:t>
            </a:r>
            <a:r>
              <a:rPr lang="en-US" sz="2000" dirty="0" err="1"/>
              <a:t>kursi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konformer</a:t>
            </a:r>
            <a:r>
              <a:rPr lang="en-US" sz="2000" dirty="0"/>
              <a:t>  </a:t>
            </a:r>
            <a:r>
              <a:rPr lang="en-US" sz="2000" dirty="0" err="1"/>
              <a:t>kursi</a:t>
            </a:r>
            <a:r>
              <a:rPr lang="en-US" sz="2000" dirty="0"/>
              <a:t> yang lain,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gugus</a:t>
            </a:r>
            <a:r>
              <a:rPr lang="en-US" sz="2000" dirty="0"/>
              <a:t>  </a:t>
            </a:r>
            <a:r>
              <a:rPr lang="en-US" sz="2000" dirty="0" err="1"/>
              <a:t>metil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membalik</a:t>
            </a:r>
            <a:r>
              <a:rPr lang="en-US" sz="2000" dirty="0"/>
              <a:t> status </a:t>
            </a:r>
            <a:r>
              <a:rPr lang="en-US" sz="2000" dirty="0" err="1"/>
              <a:t>ekuatorial-aksial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endParaRPr lang="en-US" sz="2000" dirty="0"/>
          </a:p>
        </p:txBody>
      </p:sp>
      <p:pic>
        <p:nvPicPr>
          <p:cNvPr id="8" name="Picture 7" descr="C:\Users\ASUSA43E.ASUSA43E-PC\Downloads\SHAREit\SM-J120G\file\20170222_055305.jpg"/>
          <p:cNvPicPr/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27991" r="6730" b="17308"/>
          <a:stretch/>
        </p:blipFill>
        <p:spPr bwMode="auto">
          <a:xfrm>
            <a:off x="1703696" y="0"/>
            <a:ext cx="5562600" cy="3124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20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3402842"/>
            <a:ext cx="7772400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Dalam</a:t>
            </a:r>
            <a:r>
              <a:rPr lang="en-US" sz="2000" dirty="0"/>
              <a:t> trans-1,2-dimetilsikloheksana, </a:t>
            </a:r>
            <a:r>
              <a:rPr lang="en-US" sz="2000" dirty="0" err="1"/>
              <a:t>gugus</a:t>
            </a:r>
            <a:r>
              <a:rPr lang="en-US" sz="2000" dirty="0"/>
              <a:t> – </a:t>
            </a:r>
            <a:r>
              <a:rPr lang="en-US" sz="2000" dirty="0" err="1"/>
              <a:t>gugus</a:t>
            </a:r>
            <a:r>
              <a:rPr lang="en-US" sz="2000" dirty="0"/>
              <a:t> </a:t>
            </a:r>
            <a:r>
              <a:rPr lang="en-US" sz="2000" dirty="0" err="1"/>
              <a:t>metil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– </a:t>
            </a:r>
            <a:r>
              <a:rPr lang="en-US" sz="2000" dirty="0" err="1"/>
              <a:t>sisi</a:t>
            </a:r>
            <a:r>
              <a:rPr lang="en-US" sz="2000" dirty="0"/>
              <a:t> </a:t>
            </a:r>
            <a:r>
              <a:rPr lang="en-US" sz="2000" dirty="0" err="1"/>
              <a:t>berlawanan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cincin</a:t>
            </a:r>
            <a:r>
              <a:rPr lang="en-US" sz="2000" dirty="0"/>
              <a:t>.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kursi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trans isomer,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gugus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terlekat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ikatan</a:t>
            </a:r>
            <a:r>
              <a:rPr lang="en-US" sz="2000" dirty="0"/>
              <a:t> “</a:t>
            </a:r>
            <a:r>
              <a:rPr lang="en-US" sz="2000" dirty="0" err="1"/>
              <a:t>teratas</a:t>
            </a:r>
            <a:r>
              <a:rPr lang="en-US" sz="2000" dirty="0"/>
              <a:t> “, </a:t>
            </a:r>
            <a:r>
              <a:rPr lang="en-US" sz="2000" dirty="0" err="1"/>
              <a:t>sememtara</a:t>
            </a:r>
            <a:r>
              <a:rPr lang="en-US" sz="2000" dirty="0"/>
              <a:t> </a:t>
            </a:r>
            <a:r>
              <a:rPr lang="en-US" sz="2000" dirty="0" err="1"/>
              <a:t>gugus</a:t>
            </a:r>
            <a:r>
              <a:rPr lang="en-US" sz="2000" dirty="0"/>
              <a:t> yang lain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ikatan</a:t>
            </a:r>
            <a:r>
              <a:rPr lang="en-US" sz="2000" dirty="0"/>
              <a:t> “</a:t>
            </a:r>
            <a:r>
              <a:rPr lang="en-US" sz="2000" dirty="0" err="1"/>
              <a:t>terbawah</a:t>
            </a:r>
            <a:r>
              <a:rPr lang="en-US" sz="2000" dirty="0"/>
              <a:t>”.</a:t>
            </a:r>
            <a:endParaRPr lang="en-US" sz="2000" dirty="0">
              <a:effectLst/>
            </a:endParaRPr>
          </a:p>
        </p:txBody>
      </p:sp>
      <p:pic>
        <p:nvPicPr>
          <p:cNvPr id="7" name="Picture 6" descr="C:\Users\ASUSA43E.ASUSA43E-PC\Downloads\SHAREit\SM-J120G\file\20170222_055347.jpg"/>
          <p:cNvPicPr/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24786" b="23077"/>
          <a:stretch/>
        </p:blipFill>
        <p:spPr bwMode="auto">
          <a:xfrm>
            <a:off x="1748790" y="80522"/>
            <a:ext cx="5798820" cy="3322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ASUSA43E.ASUSA43E-PC\Downloads\SHAREit\SM-J120G\file\20170222_055353.jpg"/>
          <p:cNvPicPr/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t="30983" r="14562" b="32265"/>
          <a:stretch/>
        </p:blipFill>
        <p:spPr bwMode="auto">
          <a:xfrm>
            <a:off x="2057400" y="4866564"/>
            <a:ext cx="4662488" cy="2022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2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USA43E.ASUSA43E-PC\Downloads\SHAREit\SM-J120G\file\20170222_055401.jpg"/>
          <p:cNvPicPr/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9" t="27564" r="10577" b="42735"/>
          <a:stretch/>
        </p:blipFill>
        <p:spPr bwMode="auto">
          <a:xfrm>
            <a:off x="2155778" y="18197"/>
            <a:ext cx="4930254" cy="1626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605" y="1651449"/>
            <a:ext cx="8610600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sikloheksana</a:t>
            </a:r>
            <a:r>
              <a:rPr lang="en-US" sz="2000" dirty="0"/>
              <a:t> ter-1,2-disubstitusikan, trans isomer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stabil</a:t>
            </a:r>
            <a:r>
              <a:rPr lang="en-US" sz="2000" dirty="0"/>
              <a:t> </a:t>
            </a:r>
            <a:r>
              <a:rPr lang="en-US" sz="2000" dirty="0" err="1"/>
              <a:t>daripada</a:t>
            </a:r>
            <a:r>
              <a:rPr lang="en-US" sz="2000" dirty="0"/>
              <a:t> </a:t>
            </a:r>
            <a:r>
              <a:rPr lang="en-US" sz="2000" dirty="0" err="1"/>
              <a:t>cis</a:t>
            </a:r>
            <a:r>
              <a:rPr lang="en-US" sz="2000" dirty="0"/>
              <a:t> isomer,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substituennya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berposisi</a:t>
            </a:r>
            <a:r>
              <a:rPr lang="en-US" sz="2000" dirty="0"/>
              <a:t> </a:t>
            </a:r>
            <a:r>
              <a:rPr lang="en-US" sz="2000" dirty="0" err="1"/>
              <a:t>eukatorial</a:t>
            </a:r>
            <a:r>
              <a:rPr lang="en-US" sz="2000" dirty="0"/>
              <a:t>.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substituent </a:t>
            </a:r>
            <a:r>
              <a:rPr lang="en-US" sz="2000" dirty="0" err="1"/>
              <a:t>itu</a:t>
            </a:r>
            <a:r>
              <a:rPr lang="en-US" sz="2000" dirty="0"/>
              <a:t> 1,3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yang lain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cincin</a:t>
            </a:r>
            <a:r>
              <a:rPr lang="en-US" sz="2000" dirty="0"/>
              <a:t> </a:t>
            </a:r>
            <a:r>
              <a:rPr lang="en-US" sz="2000" dirty="0" err="1"/>
              <a:t>sikloheksana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cis</a:t>
            </a:r>
            <a:r>
              <a:rPr lang="en-US" sz="2000" dirty="0"/>
              <a:t> isomer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stabil</a:t>
            </a:r>
            <a:r>
              <a:rPr lang="en-US" sz="2000" dirty="0"/>
              <a:t> </a:t>
            </a:r>
            <a:r>
              <a:rPr lang="en-US" sz="2000" dirty="0" err="1"/>
              <a:t>daripada</a:t>
            </a:r>
            <a:r>
              <a:rPr lang="en-US" sz="2000" dirty="0"/>
              <a:t> trans isomer, </a:t>
            </a:r>
            <a:r>
              <a:rPr lang="en-US" sz="2000" dirty="0" err="1"/>
              <a:t>karenakedua</a:t>
            </a:r>
            <a:r>
              <a:rPr lang="en-US" sz="2000" dirty="0"/>
              <a:t> </a:t>
            </a:r>
            <a:r>
              <a:rPr lang="en-US" sz="2000" dirty="0" err="1"/>
              <a:t>substituen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1,3-isomer,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gugus</a:t>
            </a:r>
            <a:r>
              <a:rPr lang="en-US" sz="2000" dirty="0"/>
              <a:t> </a:t>
            </a:r>
            <a:r>
              <a:rPr lang="en-US" sz="2000" dirty="0" err="1"/>
              <a:t>terpaksa</a:t>
            </a:r>
            <a:r>
              <a:rPr lang="en-US" sz="2000" dirty="0"/>
              <a:t> </a:t>
            </a:r>
            <a:r>
              <a:rPr lang="en-US" sz="2000" dirty="0" err="1"/>
              <a:t>berposisi</a:t>
            </a:r>
            <a:r>
              <a:rPr lang="en-US" sz="2000" dirty="0"/>
              <a:t> </a:t>
            </a:r>
            <a:r>
              <a:rPr lang="en-US" sz="2000" dirty="0" err="1"/>
              <a:t>aksial</a:t>
            </a:r>
            <a:r>
              <a:rPr lang="en-US" sz="2000" dirty="0"/>
              <a:t>.</a:t>
            </a:r>
            <a:endParaRPr lang="en-US" sz="2000" dirty="0" smtClean="0">
              <a:effectLst/>
            </a:endParaRPr>
          </a:p>
          <a:p>
            <a:pPr algn="just"/>
            <a:endParaRPr lang="en-US" sz="2000" dirty="0">
              <a:effectLst/>
            </a:endParaRPr>
          </a:p>
        </p:txBody>
      </p:sp>
      <p:pic>
        <p:nvPicPr>
          <p:cNvPr id="4" name="Picture 3" descr="C:\Users\ASUSA43E.ASUSA43E-PC\Downloads\SHAREit\SM-J120G\file\20170222_055410.jpg"/>
          <p:cNvPicPr/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7"/>
          <a:stretch/>
        </p:blipFill>
        <p:spPr bwMode="auto">
          <a:xfrm>
            <a:off x="1447800" y="4038600"/>
            <a:ext cx="6477000" cy="2819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96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KONFORMASI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Konformasi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beda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rotasi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– </a:t>
            </a:r>
            <a:r>
              <a:rPr lang="en-US" dirty="0" err="1" smtClean="0"/>
              <a:t>gugus</a:t>
            </a:r>
            <a:r>
              <a:rPr lang="en-US" dirty="0" smtClean="0"/>
              <a:t> yang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 sigma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mengemukakan</a:t>
            </a:r>
            <a:r>
              <a:rPr lang="en-US" dirty="0"/>
              <a:t> </a:t>
            </a:r>
            <a:r>
              <a:rPr lang="en-US" dirty="0" err="1"/>
              <a:t>konformasi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 smtClean="0"/>
              <a:t>rumus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t="73286" r="44686" b="8038"/>
          <a:stretch>
            <a:fillRect/>
          </a:stretch>
        </p:blipFill>
        <p:spPr bwMode="auto">
          <a:xfrm>
            <a:off x="1208964" y="4876800"/>
            <a:ext cx="7057030" cy="19050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0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KONFORMASI ASIKLIK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89559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err="1" smtClean="0"/>
              <a:t>Konformasi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Goyang</a:t>
            </a:r>
            <a:r>
              <a:rPr lang="en-US" sz="2400" dirty="0" smtClean="0"/>
              <a:t> Anti</a:t>
            </a:r>
          </a:p>
          <a:p>
            <a:pPr marL="0" indent="0" algn="ctr">
              <a:buNone/>
            </a:pPr>
            <a:r>
              <a:rPr lang="en-US" sz="2400" dirty="0" smtClean="0"/>
              <a:t>atom-atom </a:t>
            </a:r>
            <a:r>
              <a:rPr lang="en-US" sz="2400" dirty="0" err="1" smtClean="0"/>
              <a:t>hidrogen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gugus-gugus</a:t>
            </a:r>
            <a:r>
              <a:rPr lang="en-US" sz="2400" dirty="0" smtClean="0"/>
              <a:t> </a:t>
            </a:r>
            <a:r>
              <a:rPr lang="en-US" sz="2400" dirty="0" err="1" smtClean="0"/>
              <a:t>terpisah</a:t>
            </a:r>
            <a:r>
              <a:rPr lang="en-US" sz="2400" dirty="0" smtClean="0"/>
              <a:t> </a:t>
            </a:r>
            <a:r>
              <a:rPr lang="en-US" sz="2400" dirty="0" err="1" smtClean="0"/>
              <a:t>sejauh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yang lain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err="1" smtClean="0"/>
              <a:t>Konformasi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Goyang</a:t>
            </a:r>
            <a:r>
              <a:rPr lang="en-US" sz="2400" dirty="0" smtClean="0"/>
              <a:t> Gauche</a:t>
            </a:r>
          </a:p>
          <a:p>
            <a:pPr marL="0" indent="0" algn="ctr">
              <a:buNone/>
            </a:pPr>
            <a:r>
              <a:rPr lang="en-US" sz="2400" dirty="0" smtClean="0"/>
              <a:t>atom-atom </a:t>
            </a:r>
            <a:r>
              <a:rPr lang="en-US" sz="2400" dirty="0" err="1" smtClean="0"/>
              <a:t>hidrogen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gugus-gugus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berdekatan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91948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 err="1" smtClean="0"/>
              <a:t>Konformasi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Eklips</a:t>
            </a:r>
            <a:r>
              <a:rPr lang="en-US" sz="2400" dirty="0" smtClean="0"/>
              <a:t>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atom-atom </a:t>
            </a:r>
            <a:r>
              <a:rPr lang="en-US" sz="2400" dirty="0" err="1" smtClean="0"/>
              <a:t>hidrogen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gugus</a:t>
            </a:r>
            <a:r>
              <a:rPr lang="en-US" sz="2400" dirty="0" smtClean="0"/>
              <a:t>- </a:t>
            </a:r>
            <a:r>
              <a:rPr lang="en-US" sz="2400" dirty="0" err="1" smtClean="0"/>
              <a:t>gugus</a:t>
            </a:r>
            <a:r>
              <a:rPr lang="en-US" sz="2400" dirty="0" smtClean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menutup</a:t>
            </a:r>
            <a:r>
              <a:rPr lang="en-US" sz="2400" dirty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/>
              <a:t>sedapat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berdekatan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dibelakang</a:t>
            </a:r>
            <a:r>
              <a:rPr lang="en-US" sz="2400" dirty="0"/>
              <a:t> yang lain</a:t>
            </a:r>
          </a:p>
        </p:txBody>
      </p:sp>
      <p:pic>
        <p:nvPicPr>
          <p:cNvPr id="7" name="Picture 6" descr="C:\Users\ASUSA43E.ASUSA43E-PC\Downloads\SHAREit\SM-J120G\file\20170222_173959.jpg"/>
          <p:cNvPicPr/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22395" r="52451" b="27922"/>
          <a:stretch/>
        </p:blipFill>
        <p:spPr bwMode="auto">
          <a:xfrm>
            <a:off x="1752600" y="4724400"/>
            <a:ext cx="1620672" cy="1975513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ASUSA43E.ASUSA43E-PC\Downloads\SHAREit\SM-J120G\file\20170222_173959.jpg"/>
          <p:cNvPicPr/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7" t="23376" b="30170"/>
          <a:stretch/>
        </p:blipFill>
        <p:spPr bwMode="auto">
          <a:xfrm>
            <a:off x="5943600" y="4639102"/>
            <a:ext cx="2819401" cy="2060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68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:\Users\ASUSA43E.ASUSA43E-PC\Downloads\SHAREit\SM-J120G\file\20170222_181909.jpg"/>
          <p:cNvPicPr>
            <a:picLocks noGrp="1"/>
          </p:cNvPicPr>
          <p:nvPr>
            <p:ph idx="1"/>
          </p:nvPr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21729" b="21268"/>
          <a:stretch/>
        </p:blipFill>
        <p:spPr bwMode="auto">
          <a:xfrm>
            <a:off x="457200" y="1978593"/>
            <a:ext cx="8229600" cy="3769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47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38699" cy="11620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en-US" sz="2400" dirty="0" smtClean="0"/>
              <a:t>PERUBAHAN ENERGI KARENA ROTASI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cs typeface="Times New Roman" pitchFamily="18" charset="0"/>
              </a:rPr>
              <a:t>Pada</a:t>
            </a:r>
            <a:r>
              <a:rPr lang="en-US" sz="2000" dirty="0" smtClean="0">
                <a:cs typeface="Times New Roman" pitchFamily="18" charset="0"/>
              </a:rPr>
              <a:t> k</a:t>
            </a:r>
            <a:r>
              <a:rPr lang="id-ID" sz="2000" dirty="0" smtClean="0">
                <a:cs typeface="Times New Roman" pitchFamily="18" charset="0"/>
              </a:rPr>
              <a:t>onformasi eklips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etana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id-ID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membutuhkan</a:t>
            </a:r>
            <a:r>
              <a:rPr lang="id-ID" sz="2000" dirty="0" smtClean="0">
                <a:cs typeface="Times New Roman" pitchFamily="18" charset="0"/>
              </a:rPr>
              <a:t> 3 kkal /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id-ID" sz="2000" dirty="0" smtClean="0">
                <a:cs typeface="Times New Roman" pitchFamily="18" charset="0"/>
              </a:rPr>
              <a:t>mol, hal ini kurang stabil karena energinya lebih tinggi dibandingkan dengan konform</a:t>
            </a:r>
            <a:r>
              <a:rPr lang="en-US" sz="2000" dirty="0" err="1" smtClean="0">
                <a:cs typeface="Times New Roman" pitchFamily="18" charset="0"/>
              </a:rPr>
              <a:t>asi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id-ID" sz="2000" dirty="0" smtClean="0">
                <a:cs typeface="Times New Roman" pitchFamily="18" charset="0"/>
              </a:rPr>
              <a:t> goyang.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cs typeface="Times New Roman" pitchFamily="18" charset="0"/>
              </a:rPr>
              <a:t>Hal </a:t>
            </a:r>
            <a:r>
              <a:rPr lang="en-US" sz="2000" dirty="0" err="1" smtClean="0">
                <a:cs typeface="Times New Roman" pitchFamily="18" charset="0"/>
              </a:rPr>
              <a:t>ini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disebabkan</a:t>
            </a:r>
            <a:r>
              <a:rPr lang="id-ID" sz="2000" dirty="0" smtClean="0">
                <a:cs typeface="Times New Roman" pitchFamily="18" charset="0"/>
              </a:rPr>
              <a:t> adanya tolak menolak antara elektron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id-ID" sz="2000" dirty="0" smtClean="0">
                <a:cs typeface="Times New Roman" pitchFamily="18" charset="0"/>
              </a:rPr>
              <a:t>-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id-ID" sz="2000" dirty="0" smtClean="0">
                <a:cs typeface="Times New Roman" pitchFamily="18" charset="0"/>
              </a:rPr>
              <a:t>elektron ikatan dan atom-atom hidrogen</a:t>
            </a:r>
            <a:endParaRPr lang="en-US" sz="2000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Content Placeholder 6" descr="C:\Users\ASUSA43E.ASUSA43E-PC\Downloads\SHAREit\SM-J120G\file\20170222_181847.jpg"/>
          <p:cNvPicPr>
            <a:picLocks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9" b="25720"/>
          <a:stretch/>
        </p:blipFill>
        <p:spPr bwMode="auto">
          <a:xfrm>
            <a:off x="3584149" y="1600200"/>
            <a:ext cx="5111750" cy="252460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ASUSA43E.ASUSA43E-PC\Downloads\SHAREit\SM-J120G\file\20170222_173959.jpg"/>
          <p:cNvPicPr/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22395" b="27922"/>
          <a:stretch/>
        </p:blipFill>
        <p:spPr bwMode="auto">
          <a:xfrm>
            <a:off x="4244549" y="4343400"/>
            <a:ext cx="3790950" cy="172910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49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KONFORMASI ALISIKLIK</a:t>
            </a:r>
            <a:br>
              <a:rPr lang="en-US" dirty="0" smtClean="0"/>
            </a:br>
            <a:r>
              <a:rPr lang="en-US" sz="3100" dirty="0" smtClean="0"/>
              <a:t>(KONFORMER SIKLOHEKSANA)</a:t>
            </a:r>
            <a:endParaRPr lang="en-US" sz="31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id-ID" dirty="0"/>
              <a:t>Suatu cincin sikloheksana dapat memiliki banyak bentuk, dan molekul sikloheksana tunggal </a:t>
            </a:r>
            <a:r>
              <a:rPr lang="id-ID" dirty="0" smtClean="0"/>
              <a:t>terus </a:t>
            </a:r>
            <a:r>
              <a:rPr lang="id-ID" dirty="0"/>
              <a:t>- menerus berada dalam keadaan membengkok menjadi aneka ragam bentuk 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4" t="25129" r="7307" b="55847"/>
          <a:stretch/>
        </p:blipFill>
        <p:spPr bwMode="auto">
          <a:xfrm>
            <a:off x="906438" y="4191000"/>
            <a:ext cx="7323162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65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ASUSA43E.ASUSA43E-PC\Downloads\SHAREit\SM-J120G\photo\20170222_192200.jpg"/>
          <p:cNvPicPr/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r="6988" b="8425"/>
          <a:stretch/>
        </p:blipFill>
        <p:spPr bwMode="auto">
          <a:xfrm>
            <a:off x="914400" y="0"/>
            <a:ext cx="6934199" cy="510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8799" y="5105400"/>
            <a:ext cx="6019800" cy="16312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	</a:t>
            </a:r>
            <a:r>
              <a:rPr lang="id-ID" sz="2000" dirty="0" smtClean="0"/>
              <a:t>Terlihat </a:t>
            </a:r>
            <a:r>
              <a:rPr lang="id-ID" sz="2000" dirty="0"/>
              <a:t>pada grafik tersebut bahwa bentuk kursi mempunyai energi terendah, sementara bentuk setengah kursi (yang mempunyai struktur hampir datar) mempunyai energi tertinggi. Dapat diperkirakan bahwa kebanyakan molekul sikloheksana berbentuk kursi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124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smtClean="0"/>
              <a:t>SUBSTITUEN EKUATORIAL </a:t>
            </a:r>
            <a:r>
              <a:rPr lang="en-US" sz="4000" dirty="0" smtClean="0"/>
              <a:t>DAN AKSIAL</a:t>
            </a:r>
            <a:endParaRPr lang="en-US" sz="4000" dirty="0"/>
          </a:p>
        </p:txBody>
      </p:sp>
      <p:pic>
        <p:nvPicPr>
          <p:cNvPr id="10" name="Content Placeholder 9" descr="C:\Users\ASUSA43E.ASUSA43E-PC\Downloads\SHAREit\SM-J120G\file\20170222_193325.jpg"/>
          <p:cNvPicPr>
            <a:picLocks noGrp="1"/>
          </p:cNvPicPr>
          <p:nvPr>
            <p:ph idx="1"/>
          </p:nvPr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38350" b="8428"/>
          <a:stretch/>
        </p:blipFill>
        <p:spPr bwMode="auto">
          <a:xfrm>
            <a:off x="609600" y="1504666"/>
            <a:ext cx="7848600" cy="327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19200" y="4800600"/>
            <a:ext cx="6934200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d-ID" dirty="0"/>
              <a:t>Tia</a:t>
            </a:r>
            <a:r>
              <a:rPr lang="id-ID" sz="2000" dirty="0"/>
              <a:t>p karbon cincin (dari) sikloheksana mengikat dua atom hidrogen. Ikatan pada salah satu hidrogen terletak dalam bidang cincin secara kasar. Hidrogen ini disebut </a:t>
            </a:r>
            <a:r>
              <a:rPr lang="id-ID" sz="2000" b="1" dirty="0"/>
              <a:t>hidrogen ekuatorial</a:t>
            </a:r>
            <a:r>
              <a:rPr lang="id-ID" sz="2000" dirty="0"/>
              <a:t>. Ikatan ke hidrogen yang lain, sejajar dengan sumbu tersebut; hidrogen ini disebut </a:t>
            </a:r>
            <a:r>
              <a:rPr lang="id-ID" sz="2000" b="1" dirty="0"/>
              <a:t>hidrogen aksial </a:t>
            </a:r>
            <a:r>
              <a:rPr lang="id-ID" sz="2000" dirty="0"/>
              <a:t>(</a:t>
            </a:r>
            <a:r>
              <a:rPr lang="id-ID" sz="2000" i="1" dirty="0"/>
              <a:t>axial, </a:t>
            </a:r>
            <a:r>
              <a:rPr lang="id-ID" sz="2000" dirty="0"/>
              <a:t>menyumbu).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199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200" y="3657600"/>
            <a:ext cx="6934200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d-ID" sz="2000" dirty="0"/>
              <a:t>Dalam proses berubah bentuk dari satu konformer dari satu konformer ke konformer lain, aksial menjadi ekuatorial, dan ekuatorial menjadi </a:t>
            </a:r>
            <a:r>
              <a:rPr lang="id-ID" sz="2000" dirty="0" smtClean="0"/>
              <a:t>aksial</a:t>
            </a:r>
            <a:endParaRPr lang="en-US" sz="2000" dirty="0"/>
          </a:p>
        </p:txBody>
      </p:sp>
      <p:pic>
        <p:nvPicPr>
          <p:cNvPr id="11" name="Content Placeholder 10" descr="C:\Users\ASUSA43E.ASUSA43E-PC\Downloads\SHAREit\SM-J120G\photo\20170222_194308.jpg"/>
          <p:cNvPicPr>
            <a:picLocks noGrp="1"/>
          </p:cNvPicPr>
          <p:nvPr>
            <p:ph idx="1"/>
          </p:nvPr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31052" r="3993" b="33017"/>
          <a:stretch/>
        </p:blipFill>
        <p:spPr bwMode="auto">
          <a:xfrm>
            <a:off x="571500" y="838200"/>
            <a:ext cx="8229600" cy="2500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288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415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KONFORMASI  SENYAWA ASIKLIK DAN ALISIKLIK</vt:lpstr>
      <vt:lpstr>KONFORMASI </vt:lpstr>
      <vt:lpstr>KONFORMASI ASIKLIK</vt:lpstr>
      <vt:lpstr>PowerPoint Presentation</vt:lpstr>
      <vt:lpstr>PERUBAHAN ENERGI KARENA ROTASI </vt:lpstr>
      <vt:lpstr>KONFORMASI ALISIKLIK (KONFORMER SIKLOHEKSANA)</vt:lpstr>
      <vt:lpstr>PowerPoint Presentation</vt:lpstr>
      <vt:lpstr>SUBSTITUEN EKUATORIAL DAN AKSIAL</vt:lpstr>
      <vt:lpstr>PowerPoint Presentation</vt:lpstr>
      <vt:lpstr>HUBUNGAN GAUCHE DALAM METILSIKLOHEKSANA AKSIAL</vt:lpstr>
      <vt:lpstr>HUBUNGAN ANTI DALAM METILSKLOHEKSANA EKUATORIAL</vt:lpstr>
      <vt:lpstr>SIKLOHEKSANA TERDISUBSTITUSI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KONFORMASI  ALIFATIK &amp; ALISIKIK</dc:title>
  <dc:creator>harmadikun</dc:creator>
  <cp:lastModifiedBy>7</cp:lastModifiedBy>
  <cp:revision>27</cp:revision>
  <dcterms:created xsi:type="dcterms:W3CDTF">2017-02-22T10:21:19Z</dcterms:created>
  <dcterms:modified xsi:type="dcterms:W3CDTF">2020-05-17T16:47:11Z</dcterms:modified>
</cp:coreProperties>
</file>