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66" r:id="rId4"/>
    <p:sldId id="270" r:id="rId5"/>
    <p:sldId id="267" r:id="rId6"/>
    <p:sldId id="268" r:id="rId7"/>
    <p:sldId id="269" r:id="rId8"/>
    <p:sldId id="257" r:id="rId9"/>
    <p:sldId id="258" r:id="rId10"/>
    <p:sldId id="263" r:id="rId11"/>
    <p:sldId id="264" r:id="rId12"/>
    <p:sldId id="265"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4DAB5A84-033F-498D-AC5C-5CBFB44FD8DB}"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4DAB5A84-033F-498D-AC5C-5CBFB44FD8DB}"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4DAB5A84-033F-498D-AC5C-5CBFB44FD8DB}"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4DAB5A84-033F-498D-AC5C-5CBFB44FD8DB}"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A2602B6-596F-40D4-9827-073A3F874E22}" type="datetimeFigureOut">
              <a:rPr lang="id-ID" smtClean="0"/>
              <a:pPr/>
              <a:t>17/05/2020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4DAB5A84-033F-498D-AC5C-5CBFB44FD8DB}"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A2602B6-596F-40D4-9827-073A3F874E22}" type="datetimeFigureOut">
              <a:rPr lang="id-ID" smtClean="0"/>
              <a:pPr/>
              <a:t>17/05/2020</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DAB5A84-033F-498D-AC5C-5CBFB44FD8DB}"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03648" y="476672"/>
            <a:ext cx="7239000" cy="562744"/>
          </a:xfrm>
        </p:spPr>
        <p:txBody>
          <a:bodyPr>
            <a:normAutofit/>
          </a:bodyPr>
          <a:lstStyle/>
          <a:p>
            <a:pPr eaLnBrk="1" hangingPunct="1">
              <a:defRPr/>
            </a:pPr>
            <a:r>
              <a:rPr lang="en-US" sz="2600" b="1" dirty="0" smtClean="0">
                <a:solidFill>
                  <a:srgbClr val="7030A0"/>
                </a:solidFill>
                <a:latin typeface="Book Antiqua" pitchFamily="18" charset="0"/>
                <a:sym typeface="Symbol" pitchFamily="18" charset="2"/>
              </a:rPr>
              <a:t>SENYAWA BISIKLIK NON-AROMATIK</a:t>
            </a:r>
            <a:endParaRPr lang="en-US" sz="2600" b="1" dirty="0" smtClean="0">
              <a:solidFill>
                <a:srgbClr val="7030A0"/>
              </a:solidFill>
              <a:latin typeface="Book Antiqua" pitchFamily="18" charset="0"/>
              <a:sym typeface="Symbol" pitchFamily="18" charset="2"/>
            </a:endParaRPr>
          </a:p>
        </p:txBody>
      </p:sp>
      <p:sp>
        <p:nvSpPr>
          <p:cNvPr id="5123" name="Text Box 9"/>
          <p:cNvSpPr txBox="1">
            <a:spLocks noChangeArrowheads="1"/>
          </p:cNvSpPr>
          <p:nvPr/>
        </p:nvSpPr>
        <p:spPr bwMode="auto">
          <a:xfrm>
            <a:off x="2514600" y="48768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endParaRPr lang="en-US"/>
          </a:p>
        </p:txBody>
      </p:sp>
      <p:sp>
        <p:nvSpPr>
          <p:cNvPr id="5124" name="Text Box 12"/>
          <p:cNvSpPr txBox="1">
            <a:spLocks noChangeArrowheads="1"/>
          </p:cNvSpPr>
          <p:nvPr/>
        </p:nvSpPr>
        <p:spPr bwMode="auto">
          <a:xfrm>
            <a:off x="800100" y="3692525"/>
            <a:ext cx="685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dirty="0" err="1">
                <a:solidFill>
                  <a:srgbClr val="C00000"/>
                </a:solidFill>
                <a:latin typeface="Book Antiqua" pitchFamily="18" charset="0"/>
              </a:rPr>
              <a:t>Oleh</a:t>
            </a:r>
            <a:r>
              <a:rPr lang="en-US" sz="2400" b="1" dirty="0">
                <a:solidFill>
                  <a:srgbClr val="C00000"/>
                </a:solidFill>
                <a:latin typeface="Book Antiqua" pitchFamily="18" charset="0"/>
              </a:rPr>
              <a:t>:</a:t>
            </a:r>
          </a:p>
          <a:p>
            <a:pPr algn="ctr"/>
            <a:r>
              <a:rPr lang="en-US" sz="2400" b="1" dirty="0">
                <a:solidFill>
                  <a:srgbClr val="C00000"/>
                </a:solidFill>
                <a:latin typeface="Book Antiqua" pitchFamily="18" charset="0"/>
              </a:rPr>
              <a:t>Prof. Dr. </a:t>
            </a:r>
            <a:r>
              <a:rPr lang="en-US" sz="2400" b="1" dirty="0" err="1">
                <a:solidFill>
                  <a:srgbClr val="C00000"/>
                </a:solidFill>
                <a:latin typeface="Book Antiqua" pitchFamily="18" charset="0"/>
              </a:rPr>
              <a:t>Suyatno</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M.Si</a:t>
            </a:r>
            <a:r>
              <a:rPr lang="en-US" sz="2400" b="1" dirty="0">
                <a:solidFill>
                  <a:srgbClr val="C00000"/>
                </a:solidFill>
                <a:latin typeface="Book Antiqua" pitchFamily="18" charset="0"/>
              </a:rPr>
              <a:t>.</a:t>
            </a:r>
          </a:p>
        </p:txBody>
      </p:sp>
      <p:sp>
        <p:nvSpPr>
          <p:cNvPr id="5125" name="Text Box 15"/>
          <p:cNvSpPr txBox="1">
            <a:spLocks noChangeArrowheads="1"/>
          </p:cNvSpPr>
          <p:nvPr/>
        </p:nvSpPr>
        <p:spPr bwMode="auto">
          <a:xfrm>
            <a:off x="381000" y="5067300"/>
            <a:ext cx="7696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dirty="0" err="1">
                <a:solidFill>
                  <a:srgbClr val="C00000"/>
                </a:solidFill>
                <a:latin typeface="Book Antiqua" pitchFamily="18" charset="0"/>
              </a:rPr>
              <a:t>Jurusan</a:t>
            </a:r>
            <a:r>
              <a:rPr lang="en-US" sz="2400" b="1" dirty="0">
                <a:solidFill>
                  <a:srgbClr val="C00000"/>
                </a:solidFill>
                <a:latin typeface="Book Antiqua" pitchFamily="18" charset="0"/>
              </a:rPr>
              <a:t> Kimia </a:t>
            </a:r>
          </a:p>
          <a:p>
            <a:pPr algn="ctr"/>
            <a:r>
              <a:rPr lang="en-US" sz="2400" b="1" dirty="0" err="1">
                <a:solidFill>
                  <a:srgbClr val="C00000"/>
                </a:solidFill>
                <a:latin typeface="Book Antiqua" pitchFamily="18" charset="0"/>
              </a:rPr>
              <a:t>Fakultas</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Matematika</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dan</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Ilmu</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Pengetahuan</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Alam</a:t>
            </a:r>
            <a:endParaRPr lang="en-US" sz="2400" b="1" dirty="0">
              <a:solidFill>
                <a:srgbClr val="C00000"/>
              </a:solidFill>
              <a:latin typeface="Book Antiqua" pitchFamily="18" charset="0"/>
            </a:endParaRPr>
          </a:p>
          <a:p>
            <a:pPr algn="ctr"/>
            <a:r>
              <a:rPr lang="en-US" sz="2400" b="1" dirty="0" err="1">
                <a:solidFill>
                  <a:srgbClr val="C00000"/>
                </a:solidFill>
                <a:latin typeface="Book Antiqua" pitchFamily="18" charset="0"/>
              </a:rPr>
              <a:t>Universitas</a:t>
            </a:r>
            <a:r>
              <a:rPr lang="en-US" sz="2400" b="1" dirty="0">
                <a:solidFill>
                  <a:srgbClr val="C00000"/>
                </a:solidFill>
                <a:latin typeface="Book Antiqua" pitchFamily="18" charset="0"/>
              </a:rPr>
              <a:t> </a:t>
            </a:r>
            <a:r>
              <a:rPr lang="en-US" sz="2400" b="1" dirty="0" err="1">
                <a:solidFill>
                  <a:srgbClr val="C00000"/>
                </a:solidFill>
                <a:latin typeface="Book Antiqua" pitchFamily="18" charset="0"/>
              </a:rPr>
              <a:t>Negeri</a:t>
            </a:r>
            <a:r>
              <a:rPr lang="en-US" sz="2400" b="1" dirty="0">
                <a:solidFill>
                  <a:srgbClr val="C00000"/>
                </a:solidFill>
                <a:latin typeface="Book Antiqua" pitchFamily="18" charset="0"/>
              </a:rPr>
              <a:t> Surabaya</a:t>
            </a:r>
          </a:p>
          <a:p>
            <a:pPr algn="ctr"/>
            <a:r>
              <a:rPr lang="en-US" sz="2400" b="1" dirty="0">
                <a:solidFill>
                  <a:srgbClr val="C00000"/>
                </a:solidFill>
                <a:latin typeface="Book Antiqua" pitchFamily="18" charset="0"/>
              </a:rPr>
              <a:t>2020</a:t>
            </a:r>
          </a:p>
        </p:txBody>
      </p:sp>
      <p:pic>
        <p:nvPicPr>
          <p:cNvPr id="51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20875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478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14356"/>
            <a:ext cx="7647836" cy="5534044"/>
          </a:xfrm>
        </p:spPr>
        <p:txBody>
          <a:bodyPr/>
          <a:lstStyle/>
          <a:p>
            <a:pPr marL="95250" indent="895350" algn="just">
              <a:buNone/>
            </a:pPr>
            <a:r>
              <a:rPr lang="id-ID" smtClean="0"/>
              <a:t>Penomoran dimulai pada salah satu atom pangkalan jembatan milik bersama dan dilanjutkan mengitari lingkar yang lebih besar, mula-mula menuruti rantai penghubung yang terpanjang dan kemudian melalui rantai penghubung sisanya. Jika pada cincin lingkar terdapat rantai cabang maka posisinya dinyatakan dengan nomor</a:t>
            </a:r>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962" t="33203" r="15446" b="10156"/>
          <a:stretch>
            <a:fillRect/>
          </a:stretch>
        </p:blipFill>
        <p:spPr bwMode="auto">
          <a:xfrm>
            <a:off x="1000100" y="428604"/>
            <a:ext cx="8143900"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24744" t="25586" r="23645" b="43164"/>
          <a:stretch>
            <a:fillRect/>
          </a:stretch>
        </p:blipFill>
        <p:spPr bwMode="auto">
          <a:xfrm>
            <a:off x="1285851" y="1428736"/>
            <a:ext cx="7554569"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714356"/>
            <a:ext cx="7406640" cy="1472184"/>
          </a:xfrm>
        </p:spPr>
        <p:txBody>
          <a:bodyPr>
            <a:normAutofit fontScale="90000"/>
          </a:bodyPr>
          <a:lstStyle/>
          <a:p>
            <a:r>
              <a:rPr lang="id-ID" b="1" smtClean="0"/>
              <a:t>SENYAWA BISIKLIK (SENYAWA BISIKLIK BERJEMBATAN DAN SPIRO)</a:t>
            </a:r>
            <a:endParaRPr lang="id-ID"/>
          </a:p>
        </p:txBody>
      </p:sp>
      <p:sp>
        <p:nvSpPr>
          <p:cNvPr id="3" name="Subtitle 2"/>
          <p:cNvSpPr>
            <a:spLocks noGrp="1"/>
          </p:cNvSpPr>
          <p:nvPr>
            <p:ph type="subTitle" idx="1"/>
          </p:nvPr>
        </p:nvSpPr>
        <p:spPr>
          <a:xfrm>
            <a:off x="1432560" y="3319474"/>
            <a:ext cx="7406640" cy="1752600"/>
          </a:xfrm>
        </p:spPr>
        <p:txBody>
          <a:bodyPr>
            <a:normAutofit lnSpcReduction="10000"/>
          </a:bodyPr>
          <a:lstStyle/>
          <a:p>
            <a:r>
              <a:rPr lang="id-ID" smtClean="0"/>
              <a:t>Oleh:</a:t>
            </a:r>
          </a:p>
          <a:p>
            <a:r>
              <a:rPr lang="id-ID" smtClean="0"/>
              <a:t>Maya Dany Puspitasari		15030234014</a:t>
            </a:r>
          </a:p>
          <a:p>
            <a:r>
              <a:rPr lang="id-ID" smtClean="0"/>
              <a:t>Defitiana Wanita</a:t>
            </a:r>
            <a:r>
              <a:rPr lang="en-US" smtClean="0"/>
              <a:t>	</a:t>
            </a:r>
            <a:r>
              <a:rPr lang="id-ID" smtClean="0"/>
              <a:t>		</a:t>
            </a:r>
            <a:r>
              <a:rPr lang="en-US" smtClean="0"/>
              <a:t>150302340</a:t>
            </a:r>
            <a:r>
              <a:rPr lang="id-ID" smtClean="0"/>
              <a:t>18</a:t>
            </a:r>
          </a:p>
          <a:p>
            <a:r>
              <a:rPr lang="id-ID" smtClean="0"/>
              <a:t>Limcha Anggie Prastika		15030234029</a:t>
            </a: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065350" cy="868346"/>
          </a:xfrm>
        </p:spPr>
        <p:txBody>
          <a:bodyPr/>
          <a:lstStyle/>
          <a:p>
            <a:r>
              <a:rPr lang="id-ID" smtClean="0"/>
              <a:t>Senyawa Spiro</a:t>
            </a:r>
            <a:endParaRPr lang="id-ID"/>
          </a:p>
        </p:txBody>
      </p:sp>
      <p:sp>
        <p:nvSpPr>
          <p:cNvPr id="3" name="Content Placeholder 2"/>
          <p:cNvSpPr>
            <a:spLocks noGrp="1"/>
          </p:cNvSpPr>
          <p:nvPr>
            <p:ph idx="1"/>
          </p:nvPr>
        </p:nvSpPr>
        <p:spPr>
          <a:xfrm>
            <a:off x="1214414" y="1447800"/>
            <a:ext cx="7719274" cy="4800600"/>
          </a:xfrm>
        </p:spPr>
        <p:txBody>
          <a:bodyPr/>
          <a:lstStyle/>
          <a:p>
            <a:pPr marL="95250" indent="704850" algn="just">
              <a:buNone/>
            </a:pPr>
            <a:r>
              <a:rPr lang="id-ID" smtClean="0"/>
              <a:t>Senyawa spiro yaitu suatu golongan senyawa polisiklik yang memiliki ciri struktur dimana satu atom karbonnya merupakan anggota dari dua lingkar yang berbeda</a:t>
            </a:r>
            <a:endParaRPr lang="id-ID"/>
          </a:p>
        </p:txBody>
      </p:sp>
      <p:pic>
        <p:nvPicPr>
          <p:cNvPr id="4098" name="Picture 2"/>
          <p:cNvPicPr>
            <a:picLocks noChangeAspect="1" noChangeArrowheads="1"/>
          </p:cNvPicPr>
          <p:nvPr/>
        </p:nvPicPr>
        <p:blipFill>
          <a:blip r:embed="rId2"/>
          <a:srcRect l="27452" t="33203" r="29722" b="40430"/>
          <a:stretch>
            <a:fillRect/>
          </a:stretch>
        </p:blipFill>
        <p:spPr bwMode="auto">
          <a:xfrm>
            <a:off x="1341455" y="3714752"/>
            <a:ext cx="7016759"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Tata nama senyawa spiro</a:t>
            </a:r>
            <a:endParaRPr lang="id-ID" dirty="0"/>
          </a:p>
        </p:txBody>
      </p:sp>
      <p:sp>
        <p:nvSpPr>
          <p:cNvPr id="3" name="Content Placeholder 2"/>
          <p:cNvSpPr>
            <a:spLocks noGrp="1"/>
          </p:cNvSpPr>
          <p:nvPr>
            <p:ph idx="1"/>
          </p:nvPr>
        </p:nvSpPr>
        <p:spPr/>
        <p:txBody>
          <a:bodyPr>
            <a:normAutofit fontScale="77500" lnSpcReduction="20000"/>
          </a:bodyPr>
          <a:lstStyle/>
          <a:p>
            <a:pPr algn="just"/>
            <a:r>
              <a:rPr lang="id-ID" dirty="0"/>
              <a:t>Senyawa ini diberi nama dengan menggunakan gabungan jumlah seluruh atom karbon penyusun lingkar-lingkar itu dan jumlah atom karbon yang terangkai pada atom karbon yang dimiliki bersama. Kata “spiro” diikuti dengan tanda kurung yang memuat jumlah atom yang terangkai pada atom karbon yang dimiliki bersama, kemudian diikuti dengan nama induknya untuk menunjukkan jumlah seluruh atom karbon di dalam kedua lingkar itu. Apabila diperlukan penomoran untuk menunjukkan substituen, maka penomoran itu dimulai pada karbon yang berdampingan dengan karbon milik bersama dan dilanjutkan megitari lingkar yang lebih kecil dan kemudian baru lingkar yang lebih besar.</a:t>
            </a:r>
          </a:p>
          <a:p>
            <a:pPr algn="just"/>
            <a:endParaRPr lang="id-ID" dirty="0"/>
          </a:p>
        </p:txBody>
      </p:sp>
    </p:spTree>
    <p:extLst>
      <p:ext uri="{BB962C8B-B14F-4D97-AF65-F5344CB8AC3E}">
        <p14:creationId xmlns:p14="http://schemas.microsoft.com/office/powerpoint/2010/main" val="53618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4779466" cy="939784"/>
          </a:xfrm>
        </p:spPr>
        <p:txBody>
          <a:bodyPr/>
          <a:lstStyle/>
          <a:p>
            <a:r>
              <a:rPr lang="id-ID" smtClean="0"/>
              <a:t>Senyawa Polispiro</a:t>
            </a:r>
            <a:endParaRPr lang="id-ID"/>
          </a:p>
        </p:txBody>
      </p:sp>
      <p:sp>
        <p:nvSpPr>
          <p:cNvPr id="3" name="Content Placeholder 2"/>
          <p:cNvSpPr>
            <a:spLocks noGrp="1"/>
          </p:cNvSpPr>
          <p:nvPr>
            <p:ph idx="1"/>
          </p:nvPr>
        </p:nvSpPr>
        <p:spPr>
          <a:xfrm>
            <a:off x="1142976" y="1447800"/>
            <a:ext cx="7790712" cy="4800600"/>
          </a:xfrm>
        </p:spPr>
        <p:txBody>
          <a:bodyPr/>
          <a:lstStyle/>
          <a:p>
            <a:pPr marL="95250" indent="800100" algn="just">
              <a:buNone/>
            </a:pPr>
            <a:r>
              <a:rPr lang="id-ID" smtClean="0"/>
              <a:t>Suatu senyawa polispiro merupakan senyawa yang dihubungkan oleh dua atau lebih spiroatom yang membentuk tiga atau lebih cincin. Dalam penamaan senyawa ini, terdapat awalan </a:t>
            </a:r>
            <a:r>
              <a:rPr lang="id-ID" i="1" smtClean="0"/>
              <a:t>di-</a:t>
            </a:r>
            <a:r>
              <a:rPr lang="id-ID" smtClean="0"/>
              <a:t>, </a:t>
            </a:r>
            <a:r>
              <a:rPr lang="id-ID" i="1" smtClean="0"/>
              <a:t>tri-</a:t>
            </a:r>
            <a:r>
              <a:rPr lang="id-ID" smtClean="0"/>
              <a:t>, </a:t>
            </a:r>
            <a:r>
              <a:rPr lang="id-ID" i="1" smtClean="0"/>
              <a:t>tetra-</a:t>
            </a:r>
            <a:r>
              <a:rPr lang="id-ID" smtClean="0"/>
              <a:t>, dan seterusnya yang mengindikasikan jumlah dari spiroatom</a:t>
            </a:r>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4678" y="4000504"/>
            <a:ext cx="3515792" cy="461665"/>
          </a:xfrm>
          <a:prstGeom prst="rect">
            <a:avLst/>
          </a:prstGeom>
        </p:spPr>
        <p:txBody>
          <a:bodyPr wrap="square">
            <a:spAutoFit/>
          </a:bodyPr>
          <a:lstStyle/>
          <a:p>
            <a:r>
              <a:rPr lang="id-ID" sz="2400" b="1" smtClean="0">
                <a:latin typeface="Times New Roman" pitchFamily="18" charset="0"/>
                <a:cs typeface="Times New Roman" pitchFamily="18" charset="0"/>
              </a:rPr>
              <a:t>dispiro[2.1.3</a:t>
            </a:r>
            <a:r>
              <a:rPr lang="id-ID" sz="2400" b="1" baseline="30000" smtClean="0">
                <a:latin typeface="Times New Roman" pitchFamily="18" charset="0"/>
                <a:cs typeface="Times New Roman" pitchFamily="18" charset="0"/>
              </a:rPr>
              <a:t>5</a:t>
            </a:r>
            <a:r>
              <a:rPr lang="id-ID" sz="2400" b="1" smtClean="0">
                <a:latin typeface="Times New Roman" pitchFamily="18" charset="0"/>
                <a:cs typeface="Times New Roman" pitchFamily="18" charset="0"/>
              </a:rPr>
              <a:t>.2</a:t>
            </a:r>
            <a:r>
              <a:rPr lang="id-ID" sz="2400" b="1" baseline="30000" smtClean="0">
                <a:latin typeface="Times New Roman" pitchFamily="18" charset="0"/>
                <a:cs typeface="Times New Roman" pitchFamily="18" charset="0"/>
              </a:rPr>
              <a:t>3</a:t>
            </a:r>
            <a:r>
              <a:rPr lang="id-ID" sz="2400" b="1" smtClean="0">
                <a:latin typeface="Times New Roman" pitchFamily="18" charset="0"/>
                <a:cs typeface="Times New Roman" pitchFamily="18" charset="0"/>
              </a:rPr>
              <a:t>]dekana</a:t>
            </a:r>
            <a:endParaRPr lang="id-ID" sz="240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l="37884" t="47851" r="34114" b="24805"/>
          <a:stretch>
            <a:fillRect/>
          </a:stretch>
        </p:blipFill>
        <p:spPr bwMode="auto">
          <a:xfrm>
            <a:off x="2285984" y="928670"/>
            <a:ext cx="5204769" cy="2857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1962" t="35156" r="27525" b="36523"/>
          <a:stretch>
            <a:fillRect/>
          </a:stretch>
        </p:blipFill>
        <p:spPr bwMode="auto">
          <a:xfrm>
            <a:off x="1071538" y="1785926"/>
            <a:ext cx="7932081"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Senyawa Bisiklik</a:t>
            </a:r>
            <a:endParaRPr lang="id-ID"/>
          </a:p>
        </p:txBody>
      </p:sp>
      <p:sp>
        <p:nvSpPr>
          <p:cNvPr id="3" name="Content Placeholder 2"/>
          <p:cNvSpPr>
            <a:spLocks noGrp="1"/>
          </p:cNvSpPr>
          <p:nvPr>
            <p:ph idx="1"/>
          </p:nvPr>
        </p:nvSpPr>
        <p:spPr>
          <a:xfrm>
            <a:off x="928662" y="1785926"/>
            <a:ext cx="7933588" cy="1857388"/>
          </a:xfrm>
        </p:spPr>
        <p:txBody>
          <a:bodyPr>
            <a:normAutofit/>
          </a:bodyPr>
          <a:lstStyle/>
          <a:p>
            <a:pPr>
              <a:buNone/>
            </a:pPr>
            <a:r>
              <a:rPr lang="id-ID" dirty="0" smtClean="0"/>
              <a:t>		Senyawa bisiklik adalah senyawa yang terdiri dari dua cincin yang bergabung atau membentuk jembatan</a:t>
            </a:r>
            <a:endParaRPr lang="id-ID" dirty="0"/>
          </a:p>
        </p:txBody>
      </p:sp>
      <p:pic>
        <p:nvPicPr>
          <p:cNvPr id="1026" name="Picture 2"/>
          <p:cNvPicPr>
            <a:picLocks noChangeAspect="1" noChangeArrowheads="1"/>
          </p:cNvPicPr>
          <p:nvPr/>
        </p:nvPicPr>
        <p:blipFill>
          <a:blip r:embed="rId2"/>
          <a:srcRect l="28002" t="36133" r="17642" b="22852"/>
          <a:stretch>
            <a:fillRect/>
          </a:stretch>
        </p:blipFill>
        <p:spPr bwMode="auto">
          <a:xfrm>
            <a:off x="1066435" y="3357562"/>
            <a:ext cx="7577531"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Tata Nama Senyawa Bisiklik</a:t>
            </a:r>
            <a:endParaRPr lang="id-ID"/>
          </a:p>
        </p:txBody>
      </p:sp>
      <p:sp>
        <p:nvSpPr>
          <p:cNvPr id="3" name="Content Placeholder 2"/>
          <p:cNvSpPr>
            <a:spLocks noGrp="1"/>
          </p:cNvSpPr>
          <p:nvPr>
            <p:ph idx="1"/>
          </p:nvPr>
        </p:nvSpPr>
        <p:spPr>
          <a:xfrm>
            <a:off x="1285852" y="1500174"/>
            <a:ext cx="7572428" cy="4857784"/>
          </a:xfrm>
        </p:spPr>
        <p:txBody>
          <a:bodyPr>
            <a:normAutofit/>
          </a:bodyPr>
          <a:lstStyle/>
          <a:p>
            <a:pPr marL="266700" indent="0" algn="just">
              <a:buFontTx/>
              <a:buChar char="-"/>
            </a:pPr>
            <a:r>
              <a:rPr lang="id-ID" smtClean="0"/>
              <a:t>   Substituen yang bukan pada </a:t>
            </a:r>
            <a:r>
              <a:rPr lang="id-ID" i="1" smtClean="0"/>
              <a:t>jembatan utama </a:t>
            </a:r>
            <a:r>
              <a:rPr lang="id-ID" smtClean="0"/>
              <a:t>ditandai dengan awalan </a:t>
            </a:r>
            <a:r>
              <a:rPr lang="id-ID" i="1" smtClean="0"/>
              <a:t>ekso </a:t>
            </a:r>
            <a:r>
              <a:rPr lang="id-ID" smtClean="0"/>
              <a:t>mendahului penomoran jika substituen tersebut </a:t>
            </a:r>
            <a:r>
              <a:rPr lang="id-ID" i="1" smtClean="0"/>
              <a:t>cis </a:t>
            </a:r>
            <a:r>
              <a:rPr lang="id-ID" smtClean="0"/>
              <a:t>terhadap </a:t>
            </a:r>
            <a:r>
              <a:rPr lang="id-ID" i="1" smtClean="0"/>
              <a:t>jembatan utama</a:t>
            </a:r>
            <a:r>
              <a:rPr lang="id-ID" smtClean="0"/>
              <a:t>, dan </a:t>
            </a:r>
            <a:r>
              <a:rPr lang="id-ID" i="1" smtClean="0"/>
              <a:t>endo </a:t>
            </a:r>
            <a:r>
              <a:rPr lang="id-ID" smtClean="0"/>
              <a:t>jika </a:t>
            </a:r>
            <a:r>
              <a:rPr lang="id-ID" i="1" smtClean="0"/>
              <a:t>trans </a:t>
            </a:r>
            <a:r>
              <a:rPr lang="id-ID" smtClean="0"/>
              <a:t>terhadap jembatan utama</a:t>
            </a:r>
          </a:p>
          <a:p>
            <a:pPr marL="266700" indent="0" algn="just">
              <a:buFontTx/>
              <a:buChar char="-"/>
            </a:pPr>
            <a:r>
              <a:rPr lang="id-ID" smtClean="0"/>
              <a:t>   Jembatan utama dipilih sebagai berikut : (sesuai urutan keutamaan)</a:t>
            </a:r>
          </a:p>
          <a:p>
            <a:pPr marL="803275" lvl="0" indent="-282575" defTabSz="628650"/>
            <a:r>
              <a:rPr lang="id-ID" smtClean="0"/>
              <a:t>Jembatan mengandung heteroatom</a:t>
            </a:r>
          </a:p>
          <a:p>
            <a:pPr marL="803275" indent="-282575" defTabSz="628650"/>
            <a:r>
              <a:rPr lang="id-ID" smtClean="0"/>
              <a:t>Jembatan mengandung sedikit atom</a:t>
            </a:r>
            <a:endParaRPr lang="id-ID"/>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143</TotalTime>
  <Words>304</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SENYAWA BISIKLIK NON-AROMATIK</vt:lpstr>
      <vt:lpstr>SENYAWA BISIKLIK (SENYAWA BISIKLIK BERJEMBATAN DAN SPIRO)</vt:lpstr>
      <vt:lpstr>Senyawa Spiro</vt:lpstr>
      <vt:lpstr>Tata nama senyawa spiro</vt:lpstr>
      <vt:lpstr>Senyawa Polispiro</vt:lpstr>
      <vt:lpstr>PowerPoint Presentation</vt:lpstr>
      <vt:lpstr>PowerPoint Presentation</vt:lpstr>
      <vt:lpstr>Senyawa Bisiklik</vt:lpstr>
      <vt:lpstr>Tata Nama Senyawa Bisiklik</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SERAWUT KEJU</dc:title>
  <dc:creator>hp</dc:creator>
  <cp:lastModifiedBy>7</cp:lastModifiedBy>
  <cp:revision>17</cp:revision>
  <dcterms:created xsi:type="dcterms:W3CDTF">2016-08-31T17:18:29Z</dcterms:created>
  <dcterms:modified xsi:type="dcterms:W3CDTF">2020-05-17T16:54:25Z</dcterms:modified>
</cp:coreProperties>
</file>