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1" r:id="rId2"/>
    <p:sldId id="292" r:id="rId3"/>
    <p:sldId id="317" r:id="rId4"/>
    <p:sldId id="318" r:id="rId5"/>
    <p:sldId id="300" r:id="rId6"/>
    <p:sldId id="302" r:id="rId7"/>
    <p:sldId id="319" r:id="rId8"/>
    <p:sldId id="324" r:id="rId9"/>
    <p:sldId id="320" r:id="rId10"/>
    <p:sldId id="301" r:id="rId11"/>
    <p:sldId id="303" r:id="rId12"/>
    <p:sldId id="304" r:id="rId13"/>
    <p:sldId id="322" r:id="rId14"/>
    <p:sldId id="323" r:id="rId15"/>
    <p:sldId id="368" r:id="rId16"/>
    <p:sldId id="367" r:id="rId17"/>
    <p:sldId id="369" r:id="rId18"/>
    <p:sldId id="260"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9900"/>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0492C4-BB66-4986-BE7E-68B29391C155}" type="datetimeFigureOut">
              <a:rPr lang="en-US" smtClean="0"/>
              <a:pPr/>
              <a:t>4/16/2020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854430-CD0F-43DF-B4B3-CE904DF401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Arrangement = susunan	;</a:t>
            </a:r>
            <a:r>
              <a:rPr lang="en-US" baseline="0"/>
              <a:t> order = urutan   ;  reguler = teratur</a:t>
            </a:r>
            <a:endParaRPr lang="en-US"/>
          </a:p>
          <a:p>
            <a:r>
              <a:rPr lang="en-US"/>
              <a:t>Material = bahan	; vapor = uap</a:t>
            </a:r>
          </a:p>
        </p:txBody>
      </p:sp>
      <p:sp>
        <p:nvSpPr>
          <p:cNvPr id="4" name="Slide Number Placeholder 3"/>
          <p:cNvSpPr>
            <a:spLocks noGrp="1"/>
          </p:cNvSpPr>
          <p:nvPr>
            <p:ph type="sldNum" sz="quarter" idx="10"/>
          </p:nvPr>
        </p:nvSpPr>
        <p:spPr/>
        <p:txBody>
          <a:bodyPr/>
          <a:lstStyle/>
          <a:p>
            <a:fld id="{6D0465B4-B43A-4043-A265-4282121BA307}"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2327463-1E35-471F-A1A0-08C8E4234B46}" type="slidenum">
              <a:rPr lang="id-ID" smtClean="0"/>
              <a:pPr>
                <a:defRPr/>
              </a:pPr>
              <a:t>17</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614B8A3-24A5-40A6-9DDB-31546B796A3A}" type="datetimeFigureOut">
              <a:rPr lang="en-US"/>
              <a:pPr>
                <a:defRPr/>
              </a:pPr>
              <a:t>4/16/2020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3A87A6-A368-4BCC-B030-9FEEF147457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A5C8E8-6992-4C4C-A48D-350418F498B5}" type="datetimeFigureOut">
              <a:rPr lang="en-US"/>
              <a:pPr>
                <a:defRPr/>
              </a:pPr>
              <a:t>4/16/2020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721F54-3D3A-4100-BBEA-268C7DCDBEA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3E0092-E016-42CC-9E81-8D06D981ABE4}" type="datetimeFigureOut">
              <a:rPr lang="en-US"/>
              <a:pPr>
                <a:defRPr/>
              </a:pPr>
              <a:t>4/16/2020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92CEDC-4C45-4256-B8D9-85DE246B305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id-ID"/>
          </a:p>
        </p:txBody>
      </p:sp>
      <p:sp>
        <p:nvSpPr>
          <p:cNvPr id="3" name="Table Placeholder 2"/>
          <p:cNvSpPr>
            <a:spLocks noGrp="1"/>
          </p:cNvSpPr>
          <p:nvPr>
            <p:ph type="tbl" idx="1"/>
          </p:nvPr>
        </p:nvSpPr>
        <p:spPr>
          <a:xfrm>
            <a:off x="457200" y="1600200"/>
            <a:ext cx="8229600" cy="4525963"/>
          </a:xfrm>
        </p:spPr>
        <p:txBody>
          <a:bodyPr/>
          <a:lstStyle/>
          <a:p>
            <a:pPr lvl="0"/>
            <a:endParaRPr lang="id-ID"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8FC7E5-BA69-42E6-9ACA-147CAFF6B6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79AF74-D01B-4489-A735-67A6DE719E56}" type="datetimeFigureOut">
              <a:rPr lang="en-US"/>
              <a:pPr>
                <a:defRPr/>
              </a:pPr>
              <a:t>4/16/2020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EE6B90-F620-4AA6-9CEB-F7F2D44DE7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E41CA90-5D12-435F-9514-094ECF7790E6}" type="datetimeFigureOut">
              <a:rPr lang="en-US"/>
              <a:pPr>
                <a:defRPr/>
              </a:pPr>
              <a:t>4/16/2020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AF182B-1C8E-4492-8164-C0F0E6C0CA7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0D2FD1C-3F42-4975-BCD5-CAE619DA112C}" type="datetimeFigureOut">
              <a:rPr lang="en-US"/>
              <a:pPr>
                <a:defRPr/>
              </a:pPr>
              <a:t>4/16/2020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4B7986-3349-4DDD-A7DC-2112FEAB2F3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BD52F4A-B603-4525-8BF7-DAB47BCE5FA7}" type="datetimeFigureOut">
              <a:rPr lang="en-US"/>
              <a:pPr>
                <a:defRPr/>
              </a:pPr>
              <a:t>4/16/2020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42835A0-87E0-4342-8DC7-EA0E412C5E7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D4B6A30-3B5B-462D-8DA6-2D512A17F179}" type="datetimeFigureOut">
              <a:rPr lang="en-US"/>
              <a:pPr>
                <a:defRPr/>
              </a:pPr>
              <a:t>4/16/2020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9874248-F2FF-4950-AB2B-8B7FDC8E29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3A0BB3-D96E-40C2-BF6C-46C9DE552C63}" type="datetimeFigureOut">
              <a:rPr lang="en-US"/>
              <a:pPr>
                <a:defRPr/>
              </a:pPr>
              <a:t>4/16/2020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B6B8F8B-E38A-4083-8D1C-1CC18FF9EFF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AD92B7A-EB7E-437B-A503-C3238BA57C64}" type="datetimeFigureOut">
              <a:rPr lang="en-US"/>
              <a:pPr>
                <a:defRPr/>
              </a:pPr>
              <a:t>4/16/2020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31012C-D297-4418-AA03-D6F3FDE8937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40EC901-28AB-48A2-B9EC-FD13171578C1}" type="datetimeFigureOut">
              <a:rPr lang="en-US"/>
              <a:pPr>
                <a:defRPr/>
              </a:pPr>
              <a:t>4/16/2020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03BDAD-D201-4204-9246-50316239F32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9B74997-3BF2-428C-889F-331ADF91E019}" type="datetimeFigureOut">
              <a:rPr lang="en-US"/>
              <a:pPr>
                <a:defRPr/>
              </a:pPr>
              <a:t>4/16/2020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B133A63-B0B9-4296-BC9F-C8C35DEC28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bit.ly/ebukuKZP"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hyperlink" Target="https://bit.ly/ebukuKZP" TargetMode="Externa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16.jpg"/><Relationship Id="rId4" Type="http://schemas.openxmlformats.org/officeDocument/2006/relationships/image" Target="../media/image21.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2" name="TextBox 4"/>
          <p:cNvSpPr txBox="1">
            <a:spLocks noChangeArrowheads="1"/>
          </p:cNvSpPr>
          <p:nvPr/>
        </p:nvSpPr>
        <p:spPr bwMode="auto">
          <a:xfrm>
            <a:off x="4114494" y="4857760"/>
            <a:ext cx="3743654" cy="1631216"/>
          </a:xfrm>
          <a:prstGeom prst="rect">
            <a:avLst/>
          </a:prstGeom>
          <a:noFill/>
          <a:ln w="9525">
            <a:noFill/>
            <a:miter lim="800000"/>
            <a:headEnd/>
            <a:tailEnd/>
          </a:ln>
        </p:spPr>
        <p:txBody>
          <a:bodyPr wrap="none">
            <a:spAutoFit/>
          </a:bodyPr>
          <a:lstStyle/>
          <a:p>
            <a:r>
              <a:rPr lang="id-ID" sz="2000" b="1">
                <a:solidFill>
                  <a:srgbClr val="0000FF"/>
                </a:solidFill>
                <a:latin typeface="Rockwell" pitchFamily="18" charset="0"/>
              </a:rPr>
              <a:t>Oleh</a:t>
            </a:r>
            <a:endParaRPr lang="en-US" sz="2000" b="1">
              <a:solidFill>
                <a:srgbClr val="0000FF"/>
              </a:solidFill>
              <a:latin typeface="Rockwell" pitchFamily="18" charset="0"/>
            </a:endParaRPr>
          </a:p>
          <a:p>
            <a:endParaRPr lang="en-US" sz="2000" b="1">
              <a:solidFill>
                <a:srgbClr val="0000FF"/>
              </a:solidFill>
              <a:latin typeface="Rockwell" pitchFamily="18" charset="0"/>
            </a:endParaRPr>
          </a:p>
          <a:p>
            <a:r>
              <a:rPr lang="en-US" sz="2000" b="1">
                <a:solidFill>
                  <a:srgbClr val="0000FF"/>
                </a:solidFill>
                <a:latin typeface="Rockwell" pitchFamily="18" charset="0"/>
              </a:rPr>
              <a:t>Dr. H. Harun Nasrudin, M.S.</a:t>
            </a:r>
          </a:p>
          <a:p>
            <a:r>
              <a:rPr lang="en-US" sz="2000" b="1">
                <a:solidFill>
                  <a:srgbClr val="0000FF"/>
                </a:solidFill>
                <a:latin typeface="Rockwell" pitchFamily="18" charset="0"/>
              </a:rPr>
              <a:t> </a:t>
            </a:r>
          </a:p>
          <a:p>
            <a:r>
              <a:rPr lang="en-US" sz="2000" b="1">
                <a:solidFill>
                  <a:srgbClr val="0000FF"/>
                </a:solidFill>
                <a:latin typeface="Rockwell" pitchFamily="18" charset="0"/>
              </a:rPr>
              <a:t>Samik, S.Si., M.Si.</a:t>
            </a:r>
          </a:p>
        </p:txBody>
      </p:sp>
      <p:sp>
        <p:nvSpPr>
          <p:cNvPr id="5" name="Rectangle 4"/>
          <p:cNvSpPr/>
          <p:nvPr/>
        </p:nvSpPr>
        <p:spPr>
          <a:xfrm>
            <a:off x="4339481" y="500042"/>
            <a:ext cx="4304486" cy="3046988"/>
          </a:xfrm>
          <a:prstGeom prst="rect">
            <a:avLst/>
          </a:prstGeom>
          <a:noFill/>
        </p:spPr>
        <p:txBody>
          <a:bodyPr wrap="square" lIns="91440" tIns="45720" rIns="91440" bIns="45720">
            <a:spAutoFit/>
          </a:bodyPr>
          <a:lstStyle/>
          <a:p>
            <a:pPr algn="ctr"/>
            <a:r>
              <a:rPr lang="en-US" sz="48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haroni" pitchFamily="2" charset="-79"/>
                <a:cs typeface="Aharoni" pitchFamily="2" charset="-79"/>
              </a:rPr>
              <a:t>Keadaan materi dan jenis padatan</a:t>
            </a:r>
          </a:p>
        </p:txBody>
      </p:sp>
      <p:pic>
        <p:nvPicPr>
          <p:cNvPr id="1026" name="Picture 2"/>
          <p:cNvPicPr>
            <a:picLocks noChangeAspect="1" noChangeArrowheads="1"/>
          </p:cNvPicPr>
          <p:nvPr/>
        </p:nvPicPr>
        <p:blipFill>
          <a:blip r:embed="rId3"/>
          <a:srcRect/>
          <a:stretch>
            <a:fillRect/>
          </a:stretch>
        </p:blipFill>
        <p:spPr bwMode="auto">
          <a:xfrm>
            <a:off x="6715140" y="6000768"/>
            <a:ext cx="533400" cy="5143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7786710" y="5357826"/>
            <a:ext cx="514350" cy="523875"/>
          </a:xfrm>
          <a:prstGeom prst="rect">
            <a:avLst/>
          </a:prstGeom>
          <a:noFill/>
          <a:ln w="9525">
            <a:noFill/>
            <a:miter lim="800000"/>
            <a:headEnd/>
            <a:tailEnd/>
          </a:ln>
          <a:effectLst/>
        </p:spPr>
      </p:pic>
      <p:pic>
        <p:nvPicPr>
          <p:cNvPr id="7" name="Picture 45" descr="KEADAAN MATERI"/>
          <p:cNvPicPr>
            <a:picLocks noChangeAspect="1" noChangeArrowheads="1"/>
          </p:cNvPicPr>
          <p:nvPr/>
        </p:nvPicPr>
        <p:blipFill>
          <a:blip r:embed="rId5"/>
          <a:srcRect/>
          <a:stretch>
            <a:fillRect/>
          </a:stretch>
        </p:blipFill>
        <p:spPr bwMode="auto">
          <a:xfrm>
            <a:off x="1" y="4143380"/>
            <a:ext cx="3571868" cy="226103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571604" y="785794"/>
            <a:ext cx="6324600" cy="579437"/>
          </a:xfrm>
          <a:prstGeom prst="rect">
            <a:avLst/>
          </a:prstGeom>
          <a:noFill/>
          <a:ln w="9525">
            <a:noFill/>
            <a:miter lim="800000"/>
            <a:headEnd/>
            <a:tailEnd/>
          </a:ln>
        </p:spPr>
        <p:txBody>
          <a:bodyPr anchor="ctr">
            <a:spAutoFit/>
          </a:bodyPr>
          <a:lstStyle/>
          <a:p>
            <a:pPr algn="ctr"/>
            <a:r>
              <a:rPr lang="id-ID" sz="3200" b="1">
                <a:solidFill>
                  <a:schemeClr val="accent2"/>
                </a:solidFill>
                <a:latin typeface="Verdana" pitchFamily="34" charset="0"/>
                <a:ea typeface="Times New Roman" pitchFamily="18" charset="0"/>
                <a:cs typeface="Arial" charset="0"/>
              </a:rPr>
              <a:t>Partikel terkecil Materi</a:t>
            </a:r>
            <a:endParaRPr lang="id-ID" sz="3200" b="1">
              <a:solidFill>
                <a:schemeClr val="accent2"/>
              </a:solidFill>
              <a:ea typeface="Times New Roman" pitchFamily="18" charset="0"/>
              <a:cs typeface="Arial" charset="0"/>
            </a:endParaRPr>
          </a:p>
        </p:txBody>
      </p:sp>
      <p:graphicFrame>
        <p:nvGraphicFramePr>
          <p:cNvPr id="48215" name="Group 87"/>
          <p:cNvGraphicFramePr>
            <a:graphicFrameLocks noGrp="1"/>
          </p:cNvGraphicFramePr>
          <p:nvPr/>
        </p:nvGraphicFramePr>
        <p:xfrm>
          <a:off x="714348" y="1643050"/>
          <a:ext cx="7924800" cy="4953003"/>
        </p:xfrm>
        <a:graphic>
          <a:graphicData uri="http://schemas.openxmlformats.org/drawingml/2006/table">
            <a:tbl>
              <a:tblPr/>
              <a:tblGrid>
                <a:gridCol w="2641600">
                  <a:extLst>
                    <a:ext uri="{9D8B030D-6E8A-4147-A177-3AD203B41FA5}">
                      <a16:colId xmlns:a16="http://schemas.microsoft.com/office/drawing/2014/main" val="20000"/>
                    </a:ext>
                  </a:extLst>
                </a:gridCol>
                <a:gridCol w="23114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579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a:ln>
                            <a:noFill/>
                          </a:ln>
                          <a:solidFill>
                            <a:schemeClr val="accent2"/>
                          </a:solidFill>
                          <a:effectLst/>
                          <a:latin typeface="Verdana" pitchFamily="34" charset="0"/>
                          <a:ea typeface="Times New Roman" pitchFamily="18" charset="0"/>
                          <a:cs typeface="Arial" charset="0"/>
                        </a:rPr>
                        <a:t>Jenis materi/ Zat</a:t>
                      </a:r>
                      <a:endParaRPr kumimoji="0" lang="id-ID" sz="1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a:ln>
                            <a:noFill/>
                          </a:ln>
                          <a:solidFill>
                            <a:schemeClr val="accent2"/>
                          </a:solidFill>
                          <a:effectLst/>
                          <a:latin typeface="Verdana" pitchFamily="34" charset="0"/>
                          <a:ea typeface="Times New Roman" pitchFamily="18" charset="0"/>
                          <a:cs typeface="Arial" charset="0"/>
                        </a:rPr>
                        <a:t>Partikel terkecil</a:t>
                      </a:r>
                      <a:endParaRPr kumimoji="0" lang="id-ID" sz="1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a:ln>
                            <a:noFill/>
                          </a:ln>
                          <a:solidFill>
                            <a:schemeClr val="accent2"/>
                          </a:solidFill>
                          <a:effectLst/>
                          <a:latin typeface="Verdana" pitchFamily="34" charset="0"/>
                          <a:ea typeface="Times New Roman" pitchFamily="18" charset="0"/>
                          <a:cs typeface="Arial" charset="0"/>
                        </a:rPr>
                        <a:t>Contoh</a:t>
                      </a:r>
                      <a:endParaRPr kumimoji="0" lang="id-ID" sz="1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0"/>
                  </a:ext>
                </a:extLst>
              </a:tr>
              <a:tr h="5651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Unsur logam</a:t>
                      </a:r>
                      <a:endParaRPr kumimoji="0" lang="id-ID" sz="1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Atom logam</a:t>
                      </a:r>
                      <a:endParaRPr kumimoji="0" lang="id-ID" sz="1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Na, Fe</a:t>
                      </a:r>
                      <a:endParaRPr kumimoji="0" lang="id-ID" sz="1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1"/>
                  </a:ext>
                </a:extLst>
              </a:tr>
              <a:tr h="563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Gas mulia</a:t>
                      </a:r>
                      <a:endParaRPr kumimoji="0" lang="id-ID" sz="1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Atom gas mulia</a:t>
                      </a:r>
                      <a:endParaRPr kumimoji="0" lang="id-ID" sz="1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He, Ar</a:t>
                      </a:r>
                      <a:endParaRPr kumimoji="0" lang="id-ID" sz="1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2"/>
                  </a:ext>
                </a:extLst>
              </a:tr>
              <a:tr h="563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Unsur bukan logam</a:t>
                      </a:r>
                      <a:endParaRPr kumimoji="0" lang="id-ID" sz="1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Molekul unsur</a:t>
                      </a:r>
                      <a:endParaRPr kumimoji="0" lang="id-ID" sz="1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H</a:t>
                      </a:r>
                      <a:r>
                        <a:rPr kumimoji="0" lang="id-ID" sz="1800" b="0" i="0" u="none" strike="noStrike" cap="none" normalizeH="0" baseline="-30000">
                          <a:ln>
                            <a:noFill/>
                          </a:ln>
                          <a:solidFill>
                            <a:schemeClr val="accent2"/>
                          </a:solidFill>
                          <a:effectLst/>
                          <a:latin typeface="Verdana" pitchFamily="34" charset="0"/>
                          <a:ea typeface="Times New Roman" pitchFamily="18" charset="0"/>
                          <a:cs typeface="Arial" charset="0"/>
                        </a:rPr>
                        <a:t>2</a:t>
                      </a: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 Cl</a:t>
                      </a:r>
                      <a:r>
                        <a:rPr kumimoji="0" lang="id-ID" sz="1800" b="0" i="0" u="none" strike="noStrike" cap="none" normalizeH="0" baseline="-30000">
                          <a:ln>
                            <a:noFill/>
                          </a:ln>
                          <a:solidFill>
                            <a:schemeClr val="accent2"/>
                          </a:solidFill>
                          <a:effectLst/>
                          <a:latin typeface="Verdana" pitchFamily="34" charset="0"/>
                          <a:ea typeface="Times New Roman" pitchFamily="18" charset="0"/>
                          <a:cs typeface="Arial" charset="0"/>
                        </a:rPr>
                        <a:t>2</a:t>
                      </a: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 O</a:t>
                      </a:r>
                      <a:r>
                        <a:rPr kumimoji="0" lang="id-ID" sz="1800" b="0" i="0" u="none" strike="noStrike" cap="none" normalizeH="0" baseline="-30000">
                          <a:ln>
                            <a:noFill/>
                          </a:ln>
                          <a:solidFill>
                            <a:schemeClr val="accent2"/>
                          </a:solidFill>
                          <a:effectLst/>
                          <a:latin typeface="Verdana" pitchFamily="34" charset="0"/>
                          <a:ea typeface="Times New Roman" pitchFamily="18" charset="0"/>
                          <a:cs typeface="Arial" charset="0"/>
                        </a:rPr>
                        <a:t>2</a:t>
                      </a: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  P</a:t>
                      </a:r>
                      <a:r>
                        <a:rPr kumimoji="0" lang="id-ID" sz="1800" b="0" i="0" u="none" strike="noStrike" cap="none" normalizeH="0" baseline="-30000">
                          <a:ln>
                            <a:noFill/>
                          </a:ln>
                          <a:solidFill>
                            <a:schemeClr val="accent2"/>
                          </a:solidFill>
                          <a:effectLst/>
                          <a:latin typeface="Verdana" pitchFamily="34" charset="0"/>
                          <a:ea typeface="Times New Roman" pitchFamily="18" charset="0"/>
                          <a:cs typeface="Arial" charset="0"/>
                        </a:rPr>
                        <a:t>4</a:t>
                      </a:r>
                      <a:endParaRPr kumimoji="0" lang="id-ID" sz="1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3"/>
                  </a:ext>
                </a:extLst>
              </a:tr>
              <a:tr h="7064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Senyawa Ionik</a:t>
                      </a:r>
                      <a:endParaRPr kumimoji="0" lang="id-ID" sz="1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Ion positif dan negatif</a:t>
                      </a:r>
                      <a:endParaRPr kumimoji="0" lang="id-ID" sz="1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NaCl: Na+ dan Cl-</a:t>
                      </a:r>
                      <a:endParaRPr kumimoji="0" lang="id-ID" sz="1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4"/>
                  </a:ext>
                </a:extLst>
              </a:tr>
              <a:tr h="563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Senyawa Kovalen</a:t>
                      </a:r>
                      <a:endParaRPr kumimoji="0" lang="id-ID" sz="1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Molekul kovalen</a:t>
                      </a:r>
                      <a:endParaRPr kumimoji="0" lang="id-ID" sz="1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H</a:t>
                      </a:r>
                      <a:r>
                        <a:rPr kumimoji="0" lang="id-ID" sz="1800" b="0" i="0" u="none" strike="noStrike" cap="none" normalizeH="0" baseline="-30000">
                          <a:ln>
                            <a:noFill/>
                          </a:ln>
                          <a:solidFill>
                            <a:schemeClr val="accent2"/>
                          </a:solidFill>
                          <a:effectLst/>
                          <a:latin typeface="Verdana" pitchFamily="34" charset="0"/>
                          <a:ea typeface="Times New Roman" pitchFamily="18" charset="0"/>
                          <a:cs typeface="Arial" charset="0"/>
                        </a:rPr>
                        <a:t>2</a:t>
                      </a: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O, CH</a:t>
                      </a:r>
                      <a:r>
                        <a:rPr kumimoji="0" lang="id-ID" sz="1800" b="0" i="0" u="none" strike="noStrike" cap="none" normalizeH="0" baseline="-30000">
                          <a:ln>
                            <a:noFill/>
                          </a:ln>
                          <a:solidFill>
                            <a:schemeClr val="accent2"/>
                          </a:solidFill>
                          <a:effectLst/>
                          <a:latin typeface="Verdana" pitchFamily="34" charset="0"/>
                          <a:ea typeface="Times New Roman" pitchFamily="18" charset="0"/>
                          <a:cs typeface="Arial" charset="0"/>
                        </a:rPr>
                        <a:t>4</a:t>
                      </a:r>
                      <a:endParaRPr kumimoji="0" lang="id-ID" sz="1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5"/>
                  </a:ext>
                </a:extLst>
              </a:tr>
              <a:tr h="7064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Campuran Unsur</a:t>
                      </a:r>
                      <a:endParaRPr kumimoji="0" lang="id-ID" sz="1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Atom-atom komponen</a:t>
                      </a:r>
                      <a:endParaRPr kumimoji="0" lang="id-ID" sz="1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accent2"/>
                          </a:solidFill>
                          <a:effectLst/>
                          <a:latin typeface="Verdana" pitchFamily="34" charset="0"/>
                          <a:ea typeface="Times New Roman" pitchFamily="18" charset="0"/>
                          <a:cs typeface="Arial" charset="0"/>
                        </a:rPr>
                        <a:t>ca</a:t>
                      </a: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mpuran emas dan tembaga</a:t>
                      </a:r>
                      <a:endParaRPr kumimoji="0" lang="id-ID" sz="1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6"/>
                  </a:ext>
                </a:extLst>
              </a:tr>
              <a:tr h="7048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Campuran Senyawa</a:t>
                      </a:r>
                      <a:endParaRPr kumimoji="0" lang="id-ID" sz="1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Molekul</a:t>
                      </a:r>
                      <a:endParaRPr kumimoji="0" lang="id-ID" sz="1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a:ln>
                            <a:noFill/>
                          </a:ln>
                          <a:solidFill>
                            <a:schemeClr val="accent2"/>
                          </a:solidFill>
                          <a:effectLst/>
                          <a:latin typeface="Verdana" pitchFamily="34" charset="0"/>
                          <a:ea typeface="Times New Roman" pitchFamily="18" charset="0"/>
                          <a:cs typeface="Arial" charset="0"/>
                        </a:rPr>
                        <a:t>Larutan gula: air dan gula</a:t>
                      </a:r>
                      <a:endParaRPr kumimoji="0" lang="id-ID" sz="1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643174" y="136525"/>
            <a:ext cx="4214826" cy="400110"/>
          </a:xfrm>
          <a:prstGeom prst="rect">
            <a:avLst/>
          </a:prstGeom>
          <a:noFill/>
          <a:ln w="9525">
            <a:noFill/>
            <a:miter lim="800000"/>
            <a:headEnd/>
            <a:tailEnd/>
          </a:ln>
        </p:spPr>
        <p:txBody>
          <a:bodyPr wrap="square">
            <a:spAutoFit/>
          </a:bodyPr>
          <a:lstStyle/>
          <a:p>
            <a:pPr>
              <a:spcBef>
                <a:spcPct val="50000"/>
              </a:spcBef>
            </a:pPr>
            <a:r>
              <a:rPr lang="en-US" sz="2000" b="1"/>
              <a:t>Diagram dua fasa iodin</a:t>
            </a:r>
          </a:p>
        </p:txBody>
      </p:sp>
      <p:grpSp>
        <p:nvGrpSpPr>
          <p:cNvPr id="2" name="Group 31"/>
          <p:cNvGrpSpPr>
            <a:grpSpLocks/>
          </p:cNvGrpSpPr>
          <p:nvPr/>
        </p:nvGrpSpPr>
        <p:grpSpPr bwMode="auto">
          <a:xfrm>
            <a:off x="533400" y="457200"/>
            <a:ext cx="8380413" cy="5624513"/>
            <a:chOff x="336" y="288"/>
            <a:chExt cx="5279" cy="3543"/>
          </a:xfrm>
        </p:grpSpPr>
        <p:sp>
          <p:nvSpPr>
            <p:cNvPr id="7172" name="Line 5"/>
            <p:cNvSpPr>
              <a:spLocks noChangeShapeType="1"/>
            </p:cNvSpPr>
            <p:nvPr/>
          </p:nvSpPr>
          <p:spPr bwMode="auto">
            <a:xfrm>
              <a:off x="1247" y="576"/>
              <a:ext cx="1" cy="2736"/>
            </a:xfrm>
            <a:prstGeom prst="line">
              <a:avLst/>
            </a:prstGeom>
            <a:noFill/>
            <a:ln w="9525">
              <a:solidFill>
                <a:schemeClr val="tx1"/>
              </a:solidFill>
              <a:round/>
              <a:headEnd/>
              <a:tailEnd/>
            </a:ln>
          </p:spPr>
          <p:txBody>
            <a:bodyPr/>
            <a:lstStyle/>
            <a:p>
              <a:endParaRPr lang="en-US"/>
            </a:p>
          </p:txBody>
        </p:sp>
        <p:sp>
          <p:nvSpPr>
            <p:cNvPr id="7173" name="Line 6"/>
            <p:cNvSpPr>
              <a:spLocks noChangeShapeType="1"/>
            </p:cNvSpPr>
            <p:nvPr/>
          </p:nvSpPr>
          <p:spPr bwMode="auto">
            <a:xfrm>
              <a:off x="1247" y="3312"/>
              <a:ext cx="3840" cy="0"/>
            </a:xfrm>
            <a:prstGeom prst="line">
              <a:avLst/>
            </a:prstGeom>
            <a:noFill/>
            <a:ln w="9525">
              <a:solidFill>
                <a:schemeClr val="tx1"/>
              </a:solidFill>
              <a:round/>
              <a:headEnd/>
              <a:tailEnd/>
            </a:ln>
          </p:spPr>
          <p:txBody>
            <a:bodyPr/>
            <a:lstStyle/>
            <a:p>
              <a:endParaRPr lang="en-US"/>
            </a:p>
          </p:txBody>
        </p:sp>
        <p:sp>
          <p:nvSpPr>
            <p:cNvPr id="7174" name="Line 7"/>
            <p:cNvSpPr>
              <a:spLocks noChangeShapeType="1"/>
            </p:cNvSpPr>
            <p:nvPr/>
          </p:nvSpPr>
          <p:spPr bwMode="auto">
            <a:xfrm>
              <a:off x="1247" y="1920"/>
              <a:ext cx="3936" cy="0"/>
            </a:xfrm>
            <a:prstGeom prst="line">
              <a:avLst/>
            </a:prstGeom>
            <a:noFill/>
            <a:ln w="9525">
              <a:solidFill>
                <a:schemeClr val="tx1"/>
              </a:solidFill>
              <a:prstDash val="sysDot"/>
              <a:round/>
              <a:headEnd/>
              <a:tailEnd/>
            </a:ln>
          </p:spPr>
          <p:txBody>
            <a:bodyPr/>
            <a:lstStyle/>
            <a:p>
              <a:endParaRPr lang="en-US"/>
            </a:p>
          </p:txBody>
        </p:sp>
        <p:sp>
          <p:nvSpPr>
            <p:cNvPr id="7175" name="Line 8"/>
            <p:cNvSpPr>
              <a:spLocks noChangeShapeType="1"/>
            </p:cNvSpPr>
            <p:nvPr/>
          </p:nvSpPr>
          <p:spPr bwMode="auto">
            <a:xfrm>
              <a:off x="3311" y="2400"/>
              <a:ext cx="1" cy="912"/>
            </a:xfrm>
            <a:prstGeom prst="line">
              <a:avLst/>
            </a:prstGeom>
            <a:noFill/>
            <a:ln w="9525">
              <a:solidFill>
                <a:schemeClr val="tx1"/>
              </a:solidFill>
              <a:prstDash val="sysDot"/>
              <a:round/>
              <a:headEnd/>
              <a:tailEnd/>
            </a:ln>
          </p:spPr>
          <p:txBody>
            <a:bodyPr/>
            <a:lstStyle/>
            <a:p>
              <a:endParaRPr lang="en-US"/>
            </a:p>
          </p:txBody>
        </p:sp>
        <p:sp>
          <p:nvSpPr>
            <p:cNvPr id="7176" name="Line 9"/>
            <p:cNvSpPr>
              <a:spLocks noChangeShapeType="1"/>
            </p:cNvSpPr>
            <p:nvPr/>
          </p:nvSpPr>
          <p:spPr bwMode="auto">
            <a:xfrm flipV="1">
              <a:off x="3311" y="528"/>
              <a:ext cx="1" cy="1872"/>
            </a:xfrm>
            <a:prstGeom prst="line">
              <a:avLst/>
            </a:prstGeom>
            <a:noFill/>
            <a:ln w="9525">
              <a:solidFill>
                <a:schemeClr val="tx1"/>
              </a:solidFill>
              <a:round/>
              <a:headEnd/>
              <a:tailEnd/>
            </a:ln>
          </p:spPr>
          <p:txBody>
            <a:bodyPr/>
            <a:lstStyle/>
            <a:p>
              <a:endParaRPr lang="en-US"/>
            </a:p>
          </p:txBody>
        </p:sp>
        <p:sp>
          <p:nvSpPr>
            <p:cNvPr id="7177" name="Line 10"/>
            <p:cNvSpPr>
              <a:spLocks noChangeShapeType="1"/>
            </p:cNvSpPr>
            <p:nvPr/>
          </p:nvSpPr>
          <p:spPr bwMode="auto">
            <a:xfrm>
              <a:off x="4655" y="1920"/>
              <a:ext cx="1" cy="1392"/>
            </a:xfrm>
            <a:prstGeom prst="line">
              <a:avLst/>
            </a:prstGeom>
            <a:noFill/>
            <a:ln w="9525">
              <a:solidFill>
                <a:schemeClr val="tx1"/>
              </a:solidFill>
              <a:prstDash val="sysDot"/>
              <a:round/>
              <a:headEnd/>
              <a:tailEnd/>
            </a:ln>
          </p:spPr>
          <p:txBody>
            <a:bodyPr/>
            <a:lstStyle/>
            <a:p>
              <a:endParaRPr lang="en-US"/>
            </a:p>
          </p:txBody>
        </p:sp>
        <p:sp>
          <p:nvSpPr>
            <p:cNvPr id="7178" name="Arc 14"/>
            <p:cNvSpPr>
              <a:spLocks/>
            </p:cNvSpPr>
            <p:nvPr/>
          </p:nvSpPr>
          <p:spPr bwMode="auto">
            <a:xfrm flipV="1">
              <a:off x="3311" y="1152"/>
              <a:ext cx="1728" cy="12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7179" name="Freeform 17"/>
            <p:cNvSpPr>
              <a:spLocks/>
            </p:cNvSpPr>
            <p:nvPr/>
          </p:nvSpPr>
          <p:spPr bwMode="auto">
            <a:xfrm>
              <a:off x="2399" y="2400"/>
              <a:ext cx="936" cy="480"/>
            </a:xfrm>
            <a:custGeom>
              <a:avLst/>
              <a:gdLst>
                <a:gd name="T0" fmla="*/ 0 w 936"/>
                <a:gd name="T1" fmla="*/ 480 h 480"/>
                <a:gd name="T2" fmla="*/ 480 w 936"/>
                <a:gd name="T3" fmla="*/ 288 h 480"/>
                <a:gd name="T4" fmla="*/ 864 w 936"/>
                <a:gd name="T5" fmla="*/ 48 h 480"/>
                <a:gd name="T6" fmla="*/ 912 w 936"/>
                <a:gd name="T7" fmla="*/ 0 h 480"/>
                <a:gd name="T8" fmla="*/ 0 60000 65536"/>
                <a:gd name="T9" fmla="*/ 0 60000 65536"/>
                <a:gd name="T10" fmla="*/ 0 60000 65536"/>
                <a:gd name="T11" fmla="*/ 0 60000 65536"/>
                <a:gd name="T12" fmla="*/ 0 w 936"/>
                <a:gd name="T13" fmla="*/ 0 h 480"/>
                <a:gd name="T14" fmla="*/ 936 w 936"/>
                <a:gd name="T15" fmla="*/ 480 h 480"/>
              </a:gdLst>
              <a:ahLst/>
              <a:cxnLst>
                <a:cxn ang="T8">
                  <a:pos x="T0" y="T1"/>
                </a:cxn>
                <a:cxn ang="T9">
                  <a:pos x="T2" y="T3"/>
                </a:cxn>
                <a:cxn ang="T10">
                  <a:pos x="T4" y="T5"/>
                </a:cxn>
                <a:cxn ang="T11">
                  <a:pos x="T6" y="T7"/>
                </a:cxn>
              </a:cxnLst>
              <a:rect l="T12" t="T13" r="T14" b="T15"/>
              <a:pathLst>
                <a:path w="936" h="480">
                  <a:moveTo>
                    <a:pt x="0" y="480"/>
                  </a:moveTo>
                  <a:cubicBezTo>
                    <a:pt x="168" y="420"/>
                    <a:pt x="336" y="360"/>
                    <a:pt x="480" y="288"/>
                  </a:cubicBezTo>
                  <a:cubicBezTo>
                    <a:pt x="624" y="216"/>
                    <a:pt x="792" y="96"/>
                    <a:pt x="864" y="48"/>
                  </a:cubicBezTo>
                  <a:cubicBezTo>
                    <a:pt x="936" y="0"/>
                    <a:pt x="904" y="8"/>
                    <a:pt x="912" y="0"/>
                  </a:cubicBezTo>
                </a:path>
              </a:pathLst>
            </a:custGeom>
            <a:noFill/>
            <a:ln w="9525">
              <a:solidFill>
                <a:schemeClr val="tx1"/>
              </a:solidFill>
              <a:round/>
              <a:headEnd/>
              <a:tailEnd/>
            </a:ln>
          </p:spPr>
          <p:txBody>
            <a:bodyPr/>
            <a:lstStyle/>
            <a:p>
              <a:endParaRPr lang="en-US"/>
            </a:p>
          </p:txBody>
        </p:sp>
        <p:sp>
          <p:nvSpPr>
            <p:cNvPr id="7180" name="Text Box 18"/>
            <p:cNvSpPr txBox="1">
              <a:spLocks noChangeArrowheads="1"/>
            </p:cNvSpPr>
            <p:nvPr/>
          </p:nvSpPr>
          <p:spPr bwMode="auto">
            <a:xfrm>
              <a:off x="2111" y="2736"/>
              <a:ext cx="288" cy="231"/>
            </a:xfrm>
            <a:prstGeom prst="rect">
              <a:avLst/>
            </a:prstGeom>
            <a:noFill/>
            <a:ln w="9525">
              <a:noFill/>
              <a:miter lim="800000"/>
              <a:headEnd/>
              <a:tailEnd/>
            </a:ln>
          </p:spPr>
          <p:txBody>
            <a:bodyPr>
              <a:spAutoFit/>
            </a:bodyPr>
            <a:lstStyle/>
            <a:p>
              <a:pPr>
                <a:spcBef>
                  <a:spcPct val="50000"/>
                </a:spcBef>
              </a:pPr>
              <a:r>
                <a:rPr lang="en-US"/>
                <a:t>B</a:t>
              </a:r>
            </a:p>
          </p:txBody>
        </p:sp>
        <p:sp>
          <p:nvSpPr>
            <p:cNvPr id="7181" name="Text Box 19"/>
            <p:cNvSpPr txBox="1">
              <a:spLocks noChangeArrowheads="1"/>
            </p:cNvSpPr>
            <p:nvPr/>
          </p:nvSpPr>
          <p:spPr bwMode="auto">
            <a:xfrm>
              <a:off x="2975" y="2256"/>
              <a:ext cx="240" cy="231"/>
            </a:xfrm>
            <a:prstGeom prst="rect">
              <a:avLst/>
            </a:prstGeom>
            <a:noFill/>
            <a:ln w="9525">
              <a:noFill/>
              <a:miter lim="800000"/>
              <a:headEnd/>
              <a:tailEnd/>
            </a:ln>
          </p:spPr>
          <p:txBody>
            <a:bodyPr>
              <a:spAutoFit/>
            </a:bodyPr>
            <a:lstStyle/>
            <a:p>
              <a:pPr>
                <a:spcBef>
                  <a:spcPct val="50000"/>
                </a:spcBef>
              </a:pPr>
              <a:r>
                <a:rPr lang="en-US"/>
                <a:t>A</a:t>
              </a:r>
            </a:p>
          </p:txBody>
        </p:sp>
        <p:sp>
          <p:nvSpPr>
            <p:cNvPr id="7182" name="Text Box 20"/>
            <p:cNvSpPr txBox="1">
              <a:spLocks noChangeArrowheads="1"/>
            </p:cNvSpPr>
            <p:nvPr/>
          </p:nvSpPr>
          <p:spPr bwMode="auto">
            <a:xfrm>
              <a:off x="4943" y="912"/>
              <a:ext cx="336" cy="231"/>
            </a:xfrm>
            <a:prstGeom prst="rect">
              <a:avLst/>
            </a:prstGeom>
            <a:noFill/>
            <a:ln w="9525">
              <a:noFill/>
              <a:miter lim="800000"/>
              <a:headEnd/>
              <a:tailEnd/>
            </a:ln>
          </p:spPr>
          <p:txBody>
            <a:bodyPr>
              <a:spAutoFit/>
            </a:bodyPr>
            <a:lstStyle/>
            <a:p>
              <a:pPr>
                <a:spcBef>
                  <a:spcPct val="50000"/>
                </a:spcBef>
              </a:pPr>
              <a:r>
                <a:rPr lang="en-US"/>
                <a:t>C</a:t>
              </a:r>
            </a:p>
          </p:txBody>
        </p:sp>
        <p:sp>
          <p:nvSpPr>
            <p:cNvPr id="7183" name="Text Box 21"/>
            <p:cNvSpPr txBox="1">
              <a:spLocks noChangeArrowheads="1"/>
            </p:cNvSpPr>
            <p:nvPr/>
          </p:nvSpPr>
          <p:spPr bwMode="auto">
            <a:xfrm>
              <a:off x="3167" y="288"/>
              <a:ext cx="480" cy="231"/>
            </a:xfrm>
            <a:prstGeom prst="rect">
              <a:avLst/>
            </a:prstGeom>
            <a:noFill/>
            <a:ln w="9525">
              <a:noFill/>
              <a:miter lim="800000"/>
              <a:headEnd/>
              <a:tailEnd/>
            </a:ln>
          </p:spPr>
          <p:txBody>
            <a:bodyPr>
              <a:spAutoFit/>
            </a:bodyPr>
            <a:lstStyle/>
            <a:p>
              <a:pPr>
                <a:spcBef>
                  <a:spcPct val="50000"/>
                </a:spcBef>
              </a:pPr>
              <a:r>
                <a:rPr lang="en-US"/>
                <a:t>D</a:t>
              </a:r>
            </a:p>
          </p:txBody>
        </p:sp>
        <p:sp>
          <p:nvSpPr>
            <p:cNvPr id="7184" name="Text Box 22"/>
            <p:cNvSpPr txBox="1">
              <a:spLocks noChangeArrowheads="1"/>
            </p:cNvSpPr>
            <p:nvPr/>
          </p:nvSpPr>
          <p:spPr bwMode="auto">
            <a:xfrm>
              <a:off x="2111" y="1344"/>
              <a:ext cx="960" cy="231"/>
            </a:xfrm>
            <a:prstGeom prst="rect">
              <a:avLst/>
            </a:prstGeom>
            <a:noFill/>
            <a:ln w="9525">
              <a:noFill/>
              <a:miter lim="800000"/>
              <a:headEnd/>
              <a:tailEnd/>
            </a:ln>
          </p:spPr>
          <p:txBody>
            <a:bodyPr>
              <a:spAutoFit/>
            </a:bodyPr>
            <a:lstStyle/>
            <a:p>
              <a:pPr>
                <a:spcBef>
                  <a:spcPct val="50000"/>
                </a:spcBef>
              </a:pPr>
              <a:r>
                <a:rPr lang="en-US"/>
                <a:t>Padat</a:t>
              </a:r>
            </a:p>
          </p:txBody>
        </p:sp>
        <p:sp>
          <p:nvSpPr>
            <p:cNvPr id="7185" name="Text Box 23"/>
            <p:cNvSpPr txBox="1">
              <a:spLocks noChangeArrowheads="1"/>
            </p:cNvSpPr>
            <p:nvPr/>
          </p:nvSpPr>
          <p:spPr bwMode="auto">
            <a:xfrm>
              <a:off x="3647" y="1200"/>
              <a:ext cx="768" cy="231"/>
            </a:xfrm>
            <a:prstGeom prst="rect">
              <a:avLst/>
            </a:prstGeom>
            <a:noFill/>
            <a:ln w="9525">
              <a:noFill/>
              <a:miter lim="800000"/>
              <a:headEnd/>
              <a:tailEnd/>
            </a:ln>
          </p:spPr>
          <p:txBody>
            <a:bodyPr>
              <a:spAutoFit/>
            </a:bodyPr>
            <a:lstStyle/>
            <a:p>
              <a:pPr>
                <a:spcBef>
                  <a:spcPct val="50000"/>
                </a:spcBef>
              </a:pPr>
              <a:r>
                <a:rPr lang="en-US"/>
                <a:t>Cair</a:t>
              </a:r>
            </a:p>
          </p:txBody>
        </p:sp>
        <p:sp>
          <p:nvSpPr>
            <p:cNvPr id="7186" name="Text Box 24"/>
            <p:cNvSpPr txBox="1">
              <a:spLocks noChangeArrowheads="1"/>
            </p:cNvSpPr>
            <p:nvPr/>
          </p:nvSpPr>
          <p:spPr bwMode="auto">
            <a:xfrm>
              <a:off x="4415" y="2400"/>
              <a:ext cx="768" cy="231"/>
            </a:xfrm>
            <a:prstGeom prst="rect">
              <a:avLst/>
            </a:prstGeom>
            <a:noFill/>
            <a:ln w="9525">
              <a:noFill/>
              <a:miter lim="800000"/>
              <a:headEnd/>
              <a:tailEnd/>
            </a:ln>
          </p:spPr>
          <p:txBody>
            <a:bodyPr>
              <a:spAutoFit/>
            </a:bodyPr>
            <a:lstStyle/>
            <a:p>
              <a:pPr>
                <a:spcBef>
                  <a:spcPct val="50000"/>
                </a:spcBef>
              </a:pPr>
              <a:r>
                <a:rPr lang="en-US"/>
                <a:t>Gas</a:t>
              </a:r>
            </a:p>
          </p:txBody>
        </p:sp>
        <p:sp>
          <p:nvSpPr>
            <p:cNvPr id="7187" name="Text Box 25"/>
            <p:cNvSpPr txBox="1">
              <a:spLocks noChangeArrowheads="1"/>
            </p:cNvSpPr>
            <p:nvPr/>
          </p:nvSpPr>
          <p:spPr bwMode="auto">
            <a:xfrm>
              <a:off x="623" y="1776"/>
              <a:ext cx="528" cy="231"/>
            </a:xfrm>
            <a:prstGeom prst="rect">
              <a:avLst/>
            </a:prstGeom>
            <a:noFill/>
            <a:ln w="9525">
              <a:noFill/>
              <a:miter lim="800000"/>
              <a:headEnd/>
              <a:tailEnd/>
            </a:ln>
          </p:spPr>
          <p:txBody>
            <a:bodyPr>
              <a:spAutoFit/>
            </a:bodyPr>
            <a:lstStyle/>
            <a:p>
              <a:pPr>
                <a:spcBef>
                  <a:spcPct val="50000"/>
                </a:spcBef>
              </a:pPr>
              <a:r>
                <a:rPr lang="en-US"/>
                <a:t>1 atm</a:t>
              </a:r>
            </a:p>
          </p:txBody>
        </p:sp>
        <p:sp>
          <p:nvSpPr>
            <p:cNvPr id="7188" name="Text Box 26"/>
            <p:cNvSpPr txBox="1">
              <a:spLocks noChangeArrowheads="1"/>
            </p:cNvSpPr>
            <p:nvPr/>
          </p:nvSpPr>
          <p:spPr bwMode="auto">
            <a:xfrm>
              <a:off x="2927" y="3360"/>
              <a:ext cx="672" cy="231"/>
            </a:xfrm>
            <a:prstGeom prst="rect">
              <a:avLst/>
            </a:prstGeom>
            <a:noFill/>
            <a:ln w="9525">
              <a:noFill/>
              <a:miter lim="800000"/>
              <a:headEnd/>
              <a:tailEnd/>
            </a:ln>
          </p:spPr>
          <p:txBody>
            <a:bodyPr>
              <a:spAutoFit/>
            </a:bodyPr>
            <a:lstStyle/>
            <a:p>
              <a:pPr>
                <a:spcBef>
                  <a:spcPct val="50000"/>
                </a:spcBef>
              </a:pPr>
              <a:r>
                <a:rPr lang="en-US"/>
                <a:t>114</a:t>
              </a:r>
              <a:r>
                <a:rPr lang="en-US">
                  <a:cs typeface="Arial" charset="0"/>
                </a:rPr>
                <a:t>°C</a:t>
              </a:r>
            </a:p>
          </p:txBody>
        </p:sp>
        <p:sp>
          <p:nvSpPr>
            <p:cNvPr id="7189" name="Text Box 27"/>
            <p:cNvSpPr txBox="1">
              <a:spLocks noChangeArrowheads="1"/>
            </p:cNvSpPr>
            <p:nvPr/>
          </p:nvSpPr>
          <p:spPr bwMode="auto">
            <a:xfrm>
              <a:off x="4415" y="3360"/>
              <a:ext cx="672" cy="231"/>
            </a:xfrm>
            <a:prstGeom prst="rect">
              <a:avLst/>
            </a:prstGeom>
            <a:noFill/>
            <a:ln w="9525">
              <a:noFill/>
              <a:miter lim="800000"/>
              <a:headEnd/>
              <a:tailEnd/>
            </a:ln>
          </p:spPr>
          <p:txBody>
            <a:bodyPr>
              <a:spAutoFit/>
            </a:bodyPr>
            <a:lstStyle/>
            <a:p>
              <a:pPr>
                <a:spcBef>
                  <a:spcPct val="50000"/>
                </a:spcBef>
              </a:pPr>
              <a:r>
                <a:rPr lang="en-US"/>
                <a:t>184</a:t>
              </a:r>
              <a:r>
                <a:rPr lang="en-US">
                  <a:cs typeface="Arial" charset="0"/>
                </a:rPr>
                <a:t>°C</a:t>
              </a:r>
            </a:p>
          </p:txBody>
        </p:sp>
        <p:sp>
          <p:nvSpPr>
            <p:cNvPr id="7190" name="Text Box 28"/>
            <p:cNvSpPr txBox="1">
              <a:spLocks noChangeArrowheads="1"/>
            </p:cNvSpPr>
            <p:nvPr/>
          </p:nvSpPr>
          <p:spPr bwMode="auto">
            <a:xfrm rot="-5400000">
              <a:off x="-461" y="1660"/>
              <a:ext cx="1825" cy="231"/>
            </a:xfrm>
            <a:prstGeom prst="rect">
              <a:avLst/>
            </a:prstGeom>
            <a:noFill/>
            <a:ln w="9525">
              <a:noFill/>
              <a:miter lim="800000"/>
              <a:headEnd/>
              <a:tailEnd/>
            </a:ln>
          </p:spPr>
          <p:txBody>
            <a:bodyPr>
              <a:spAutoFit/>
            </a:bodyPr>
            <a:lstStyle/>
            <a:p>
              <a:pPr>
                <a:spcBef>
                  <a:spcPct val="50000"/>
                </a:spcBef>
              </a:pPr>
              <a:r>
                <a:rPr lang="en-US"/>
                <a:t>Tekanan tidak diskala</a:t>
              </a:r>
            </a:p>
          </p:txBody>
        </p:sp>
        <p:sp>
          <p:nvSpPr>
            <p:cNvPr id="7191" name="Text Box 29"/>
            <p:cNvSpPr txBox="1">
              <a:spLocks noChangeArrowheads="1"/>
            </p:cNvSpPr>
            <p:nvPr/>
          </p:nvSpPr>
          <p:spPr bwMode="auto">
            <a:xfrm>
              <a:off x="2927" y="3600"/>
              <a:ext cx="2688" cy="231"/>
            </a:xfrm>
            <a:prstGeom prst="rect">
              <a:avLst/>
            </a:prstGeom>
            <a:noFill/>
            <a:ln w="9525">
              <a:noFill/>
              <a:miter lim="800000"/>
              <a:headEnd/>
              <a:tailEnd/>
            </a:ln>
          </p:spPr>
          <p:txBody>
            <a:bodyPr>
              <a:spAutoFit/>
            </a:bodyPr>
            <a:lstStyle/>
            <a:p>
              <a:pPr>
                <a:spcBef>
                  <a:spcPct val="50000"/>
                </a:spcBef>
              </a:pPr>
              <a:r>
                <a:rPr lang="en-US"/>
                <a:t>Suhu tidak diskala</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karbon dioksida"/>
          <p:cNvPicPr>
            <a:picLocks noChangeAspect="1" noChangeArrowheads="1"/>
          </p:cNvPicPr>
          <p:nvPr/>
        </p:nvPicPr>
        <p:blipFill>
          <a:blip r:embed="rId2">
            <a:clrChange>
              <a:clrFrom>
                <a:srgbClr val="F6F4F7"/>
              </a:clrFrom>
              <a:clrTo>
                <a:srgbClr val="F6F4F7">
                  <a:alpha val="0"/>
                </a:srgbClr>
              </a:clrTo>
            </a:clrChange>
            <a:lum bright="18000" contrast="-42000"/>
          </a:blip>
          <a:srcRect/>
          <a:stretch>
            <a:fillRect/>
          </a:stretch>
        </p:blipFill>
        <p:spPr bwMode="auto">
          <a:xfrm>
            <a:off x="838200" y="609600"/>
            <a:ext cx="7315200" cy="54022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p:cNvPicPr>
            <a:picLocks noChangeAspect="1" noChangeArrowheads="1"/>
          </p:cNvPicPr>
          <p:nvPr/>
        </p:nvPicPr>
        <p:blipFill>
          <a:blip r:embed="rId3"/>
          <a:srcRect t="5364" r="7102"/>
          <a:stretch>
            <a:fillRect/>
          </a:stretch>
        </p:blipFill>
        <p:spPr bwMode="auto">
          <a:xfrm>
            <a:off x="36730" y="0"/>
            <a:ext cx="9107270"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b="1">
                <a:solidFill>
                  <a:schemeClr val="tx2"/>
                </a:solidFill>
                <a:latin typeface="+mj-lt"/>
                <a:ea typeface="+mj-ea"/>
                <a:cs typeface="+mj-cs"/>
              </a:rPr>
              <a:t>TYPES OF SOLIDS</a:t>
            </a:r>
            <a:endParaRPr lang="en-US"/>
          </a:p>
        </p:txBody>
      </p:sp>
      <p:graphicFrame>
        <p:nvGraphicFramePr>
          <p:cNvPr id="4" name="Content Placeholder 3"/>
          <p:cNvGraphicFramePr>
            <a:graphicFrameLocks noGrp="1"/>
          </p:cNvGraphicFramePr>
          <p:nvPr>
            <p:ph idx="1"/>
          </p:nvPr>
        </p:nvGraphicFramePr>
        <p:xfrm>
          <a:off x="0" y="685800"/>
          <a:ext cx="9144000" cy="3267326"/>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509000">
                <a:tc>
                  <a:txBody>
                    <a:bodyPr/>
                    <a:lstStyle/>
                    <a:p>
                      <a:r>
                        <a:rPr lang="en-US" sz="2400" b="1" kern="1200" baseline="0">
                          <a:solidFill>
                            <a:schemeClr val="tx1"/>
                          </a:solidFill>
                          <a:latin typeface="+mn-lt"/>
                          <a:ea typeface="+mn-ea"/>
                          <a:cs typeface="+mn-cs"/>
                        </a:rPr>
                        <a:t>Crystalline solids / True solids</a:t>
                      </a:r>
                      <a:endParaRPr lang="en-US" sz="2400">
                        <a:solidFill>
                          <a:schemeClr val="tx1"/>
                        </a:solidFill>
                      </a:endParaRPr>
                    </a:p>
                  </a:txBody>
                  <a:tcPr/>
                </a:tc>
                <a:tc>
                  <a:txBody>
                    <a:bodyPr/>
                    <a:lstStyle/>
                    <a:p>
                      <a:r>
                        <a:rPr lang="en-US" sz="2400" b="1" kern="1200" baseline="0">
                          <a:solidFill>
                            <a:schemeClr val="tx1"/>
                          </a:solidFill>
                          <a:latin typeface="+mn-lt"/>
                          <a:ea typeface="+mn-ea"/>
                          <a:cs typeface="+mn-cs"/>
                        </a:rPr>
                        <a:t>Amorphous solids</a:t>
                      </a:r>
                    </a:p>
                  </a:txBody>
                  <a:tcPr/>
                </a:tc>
                <a:extLst>
                  <a:ext uri="{0D108BD9-81ED-4DB2-BD59-A6C34878D82A}">
                    <a16:rowId xmlns:a16="http://schemas.microsoft.com/office/drawing/2014/main" val="10000"/>
                  </a:ext>
                </a:extLst>
              </a:tr>
              <a:tr h="647643">
                <a:tc>
                  <a:txBody>
                    <a:bodyPr/>
                    <a:lstStyle/>
                    <a:p>
                      <a:r>
                        <a:rPr lang="en-US" sz="1800" kern="1200" baseline="0">
                          <a:solidFill>
                            <a:schemeClr val="dk1"/>
                          </a:solidFill>
                          <a:latin typeface="+mn-lt"/>
                          <a:ea typeface="+mn-ea"/>
                          <a:cs typeface="+mn-cs"/>
                        </a:rPr>
                        <a:t>the atoms, molecules or ions are arranged in a </a:t>
                      </a:r>
                      <a:r>
                        <a:rPr lang="en-US" sz="1800" b="1" kern="1200" baseline="0">
                          <a:solidFill>
                            <a:schemeClr val="dk1"/>
                          </a:solidFill>
                          <a:latin typeface="+mn-lt"/>
                          <a:ea typeface="+mn-ea"/>
                          <a:cs typeface="+mn-cs"/>
                        </a:rPr>
                        <a:t>regular</a:t>
                      </a:r>
                      <a:r>
                        <a:rPr lang="en-US" sz="1800" kern="1200" baseline="0">
                          <a:solidFill>
                            <a:schemeClr val="dk1"/>
                          </a:solidFill>
                          <a:latin typeface="+mn-lt"/>
                          <a:ea typeface="+mn-ea"/>
                          <a:cs typeface="+mn-cs"/>
                        </a:rPr>
                        <a:t>, repeating 3D = </a:t>
                      </a:r>
                      <a:r>
                        <a:rPr lang="en-US" sz="1800" b="1" kern="1200" baseline="0">
                          <a:solidFill>
                            <a:schemeClr val="dk1"/>
                          </a:solidFill>
                          <a:latin typeface="+mn-lt"/>
                          <a:ea typeface="+mn-ea"/>
                          <a:cs typeface="+mn-cs"/>
                        </a:rPr>
                        <a:t>crystal lattice</a:t>
                      </a:r>
                      <a:endParaRPr lang="en-US" sz="2000">
                        <a:solidFill>
                          <a:schemeClr val="tx1"/>
                        </a:solidFill>
                      </a:endParaRPr>
                    </a:p>
                  </a:txBody>
                  <a:tcPr/>
                </a:tc>
                <a:tc>
                  <a:txBody>
                    <a:bodyPr/>
                    <a:lstStyle/>
                    <a:p>
                      <a:r>
                        <a:rPr lang="en-US" sz="1800" kern="1200" baseline="0">
                          <a:solidFill>
                            <a:schemeClr val="dk1"/>
                          </a:solidFill>
                          <a:latin typeface="+mn-lt"/>
                          <a:ea typeface="+mn-ea"/>
                          <a:cs typeface="+mn-cs"/>
                        </a:rPr>
                        <a:t>atoms, molecules or ions arranged at </a:t>
                      </a:r>
                      <a:r>
                        <a:rPr lang="en-US" sz="1800" b="1" kern="1200" baseline="0">
                          <a:solidFill>
                            <a:schemeClr val="dk1"/>
                          </a:solidFill>
                          <a:latin typeface="+mn-lt"/>
                          <a:ea typeface="+mn-ea"/>
                          <a:cs typeface="+mn-cs"/>
                        </a:rPr>
                        <a:t>random</a:t>
                      </a:r>
                      <a:endParaRPr lang="en-US" sz="2000">
                        <a:solidFill>
                          <a:schemeClr val="tx1"/>
                        </a:solidFill>
                      </a:endParaRPr>
                    </a:p>
                  </a:txBody>
                  <a:tcPr/>
                </a:tc>
                <a:extLst>
                  <a:ext uri="{0D108BD9-81ED-4DB2-BD59-A6C34878D82A}">
                    <a16:rowId xmlns:a16="http://schemas.microsoft.com/office/drawing/2014/main" val="10001"/>
                  </a:ext>
                </a:extLst>
              </a:tr>
              <a:tr h="1396113">
                <a:tc>
                  <a:txBody>
                    <a:bodyPr/>
                    <a:lstStyle/>
                    <a:p>
                      <a:pPr>
                        <a:tabLst>
                          <a:tab pos="3316288" algn="l"/>
                        </a:tabLst>
                      </a:pPr>
                      <a:r>
                        <a:rPr lang="en-US" sz="1800" b="1" kern="1200" baseline="0">
                          <a:solidFill>
                            <a:schemeClr val="dk1"/>
                          </a:solidFill>
                          <a:latin typeface="+mn-lt"/>
                          <a:ea typeface="+mn-ea"/>
                          <a:cs typeface="+mn-cs"/>
                        </a:rPr>
                        <a:t>ANISOTROPY = </a:t>
                      </a:r>
                      <a:r>
                        <a:rPr lang="en-US" sz="1800" b="0" kern="1200" baseline="0">
                          <a:solidFill>
                            <a:schemeClr val="dk1"/>
                          </a:solidFill>
                          <a:latin typeface="+mn-lt"/>
                          <a:ea typeface="+mn-ea"/>
                          <a:cs typeface="+mn-cs"/>
                        </a:rPr>
                        <a:t>the magnitude </a:t>
                      </a:r>
                    </a:p>
                    <a:p>
                      <a:pPr>
                        <a:tabLst>
                          <a:tab pos="3316288" algn="l"/>
                        </a:tabLst>
                      </a:pPr>
                      <a:r>
                        <a:rPr lang="en-US" sz="1800" b="0" kern="1200" baseline="0">
                          <a:solidFill>
                            <a:schemeClr val="dk1"/>
                          </a:solidFill>
                          <a:latin typeface="+mn-lt"/>
                          <a:ea typeface="+mn-ea"/>
                          <a:cs typeface="+mn-cs"/>
                        </a:rPr>
                        <a:t>of a physical property </a:t>
                      </a:r>
                      <a:r>
                        <a:rPr lang="en-US" sz="1800" b="1" kern="1200" baseline="0">
                          <a:solidFill>
                            <a:schemeClr val="dk1"/>
                          </a:solidFill>
                          <a:latin typeface="+mn-lt"/>
                          <a:ea typeface="+mn-ea"/>
                          <a:cs typeface="+mn-cs"/>
                        </a:rPr>
                        <a:t>varies </a:t>
                      </a:r>
                      <a:r>
                        <a:rPr lang="en-US" sz="1800" b="0" kern="1200" baseline="0">
                          <a:solidFill>
                            <a:schemeClr val="dk1"/>
                          </a:solidFill>
                          <a:latin typeface="+mn-lt"/>
                          <a:ea typeface="+mn-ea"/>
                          <a:cs typeface="+mn-cs"/>
                        </a:rPr>
                        <a:t>with</a:t>
                      </a:r>
                    </a:p>
                    <a:p>
                      <a:pPr>
                        <a:tabLst>
                          <a:tab pos="3316288" algn="l"/>
                        </a:tabLst>
                      </a:pPr>
                      <a:r>
                        <a:rPr lang="en-US" sz="1800" b="0" kern="1200" baseline="0">
                          <a:solidFill>
                            <a:schemeClr val="dk1"/>
                          </a:solidFill>
                          <a:latin typeface="+mn-lt"/>
                          <a:ea typeface="+mn-ea"/>
                          <a:cs typeface="+mn-cs"/>
                        </a:rPr>
                        <a:t>directions, </a:t>
                      </a:r>
                      <a:r>
                        <a:rPr lang="en-US" sz="1800" b="1" kern="1200" baseline="0">
                          <a:solidFill>
                            <a:schemeClr val="dk1"/>
                          </a:solidFill>
                          <a:latin typeface="+mn-lt"/>
                          <a:ea typeface="+mn-ea"/>
                          <a:cs typeface="+mn-cs"/>
                        </a:rPr>
                        <a:t>due to </a:t>
                      </a:r>
                      <a:r>
                        <a:rPr lang="en-US" sz="1800" b="0" kern="1200" baseline="0">
                          <a:solidFill>
                            <a:schemeClr val="dk1"/>
                          </a:solidFill>
                          <a:latin typeface="+mn-lt"/>
                          <a:ea typeface="+mn-ea"/>
                          <a:cs typeface="+mn-cs"/>
                        </a:rPr>
                        <a:t>different </a:t>
                      </a:r>
                    </a:p>
                    <a:p>
                      <a:pPr>
                        <a:tabLst>
                          <a:tab pos="3316288" algn="l"/>
                        </a:tabLst>
                      </a:pPr>
                      <a:r>
                        <a:rPr lang="en-US" sz="1800" b="0" kern="1200" baseline="0">
                          <a:solidFill>
                            <a:schemeClr val="dk1"/>
                          </a:solidFill>
                          <a:latin typeface="+mn-lt"/>
                          <a:ea typeface="+mn-ea"/>
                          <a:cs typeface="+mn-cs"/>
                        </a:rPr>
                        <a:t>arrangements of particles in </a:t>
                      </a:r>
                    </a:p>
                    <a:p>
                      <a:pPr>
                        <a:tabLst>
                          <a:tab pos="3316288" algn="l"/>
                        </a:tabLst>
                      </a:pPr>
                      <a:r>
                        <a:rPr lang="en-US" sz="1800" b="0" kern="1200" baseline="0">
                          <a:solidFill>
                            <a:schemeClr val="dk1"/>
                          </a:solidFill>
                          <a:latin typeface="+mn-lt"/>
                          <a:ea typeface="+mn-ea"/>
                          <a:cs typeface="+mn-cs"/>
                        </a:rPr>
                        <a:t>different directions. </a:t>
                      </a:r>
                      <a:endParaRPr lang="en-US" sz="2000" b="0">
                        <a:solidFill>
                          <a:schemeClr val="tx1"/>
                        </a:solidFill>
                      </a:endParaRPr>
                    </a:p>
                  </a:txBody>
                  <a:tcPr/>
                </a:tc>
                <a:tc>
                  <a:txBody>
                    <a:bodyPr/>
                    <a:lstStyle/>
                    <a:p>
                      <a:r>
                        <a:rPr lang="en-US" sz="1800" b="1" kern="1200" baseline="0">
                          <a:solidFill>
                            <a:schemeClr val="dk1"/>
                          </a:solidFill>
                          <a:latin typeface="+mn-lt"/>
                          <a:ea typeface="+mn-ea"/>
                          <a:cs typeface="+mn-cs"/>
                        </a:rPr>
                        <a:t>ISOTROPY = </a:t>
                      </a:r>
                      <a:r>
                        <a:rPr lang="en-US" sz="1800" b="0" kern="1200" baseline="0">
                          <a:solidFill>
                            <a:schemeClr val="dk1"/>
                          </a:solidFill>
                          <a:latin typeface="+mn-lt"/>
                          <a:ea typeface="+mn-ea"/>
                          <a:cs typeface="+mn-cs"/>
                        </a:rPr>
                        <a:t>the </a:t>
                      </a:r>
                      <a:r>
                        <a:rPr lang="en-US" sz="1800" b="1" kern="1200" baseline="0">
                          <a:solidFill>
                            <a:schemeClr val="dk1"/>
                          </a:solidFill>
                          <a:latin typeface="+mn-lt"/>
                          <a:ea typeface="+mn-ea"/>
                          <a:cs typeface="+mn-cs"/>
                        </a:rPr>
                        <a:t>same</a:t>
                      </a:r>
                      <a:r>
                        <a:rPr lang="en-US" sz="1800" b="0" kern="1200" baseline="0">
                          <a:solidFill>
                            <a:schemeClr val="dk1"/>
                          </a:solidFill>
                          <a:latin typeface="+mn-lt"/>
                          <a:ea typeface="+mn-ea"/>
                          <a:cs typeface="+mn-cs"/>
                        </a:rPr>
                        <a:t> value of any</a:t>
                      </a:r>
                    </a:p>
                    <a:p>
                      <a:r>
                        <a:rPr lang="en-US" sz="1800" b="0" kern="1200" baseline="0">
                          <a:solidFill>
                            <a:schemeClr val="dk1"/>
                          </a:solidFill>
                          <a:latin typeface="+mn-lt"/>
                          <a:ea typeface="+mn-ea"/>
                          <a:cs typeface="+mn-cs"/>
                        </a:rPr>
                        <a:t>property in all directions. </a:t>
                      </a:r>
                      <a:r>
                        <a:rPr lang="en-US" sz="1800" kern="1200" baseline="0">
                          <a:solidFill>
                            <a:schemeClr val="dk1"/>
                          </a:solidFill>
                          <a:latin typeface="+mn-lt"/>
                          <a:ea typeface="+mn-ea"/>
                          <a:cs typeface="+mn-cs"/>
                        </a:rPr>
                        <a:t>Thus refractive index, thermal and electrical conductivitiesare independent of the direction</a:t>
                      </a:r>
                      <a:endParaRPr lang="en-US" sz="2000" b="0">
                        <a:solidFill>
                          <a:schemeClr val="tx1"/>
                        </a:solidFill>
                      </a:endParaRPr>
                    </a:p>
                  </a:txBody>
                  <a:tcPr/>
                </a:tc>
                <a:extLst>
                  <a:ext uri="{0D108BD9-81ED-4DB2-BD59-A6C34878D82A}">
                    <a16:rowId xmlns:a16="http://schemas.microsoft.com/office/drawing/2014/main" val="10002"/>
                  </a:ext>
                </a:extLst>
              </a:tr>
              <a:tr h="647643">
                <a:tc>
                  <a:txBody>
                    <a:bodyPr/>
                    <a:lstStyle/>
                    <a:p>
                      <a:r>
                        <a:rPr lang="en-US" sz="2000" kern="1200" baseline="0">
                          <a:solidFill>
                            <a:schemeClr val="dk1"/>
                          </a:solidFill>
                          <a:latin typeface="+mn-lt"/>
                          <a:ea typeface="+mn-ea"/>
                          <a:cs typeface="+mn-cs"/>
                        </a:rPr>
                        <a:t>Examples =</a:t>
                      </a:r>
                      <a:r>
                        <a:rPr lang="en-US" sz="2000">
                          <a:solidFill>
                            <a:schemeClr val="tx1"/>
                          </a:solidFill>
                        </a:rPr>
                        <a:t> </a:t>
                      </a:r>
                      <a:r>
                        <a:rPr lang="en-US" sz="1800" kern="1200" baseline="0">
                          <a:solidFill>
                            <a:schemeClr val="dk1"/>
                          </a:solidFill>
                          <a:latin typeface="+mn-lt"/>
                          <a:ea typeface="+mn-ea"/>
                          <a:cs typeface="+mn-cs"/>
                        </a:rPr>
                        <a:t>Sugar and salt</a:t>
                      </a:r>
                      <a:endParaRPr lang="en-US" sz="2000">
                        <a:solidFill>
                          <a:schemeClr val="tx1"/>
                        </a:solidFill>
                      </a:endParaRPr>
                    </a:p>
                  </a:txBody>
                  <a:tcPr/>
                </a:tc>
                <a:tc>
                  <a:txBody>
                    <a:bodyPr/>
                    <a:lstStyle/>
                    <a:p>
                      <a:r>
                        <a:rPr lang="en-US" sz="1800" kern="1200" baseline="0">
                          <a:solidFill>
                            <a:schemeClr val="dk1"/>
                          </a:solidFill>
                          <a:latin typeface="+mn-lt"/>
                          <a:ea typeface="+mn-ea"/>
                          <a:cs typeface="+mn-cs"/>
                        </a:rPr>
                        <a:t>Examples = rubber, plastics and glass</a:t>
                      </a:r>
                      <a:endParaRPr lang="en-US" sz="2000">
                        <a:solidFill>
                          <a:schemeClr val="tx1"/>
                        </a:solidFill>
                      </a:endParaRPr>
                    </a:p>
                  </a:txBody>
                  <a:tcPr/>
                </a:tc>
                <a:extLst>
                  <a:ext uri="{0D108BD9-81ED-4DB2-BD59-A6C34878D82A}">
                    <a16:rowId xmlns:a16="http://schemas.microsoft.com/office/drawing/2014/main" val="10003"/>
                  </a:ext>
                </a:extLst>
              </a:tr>
            </a:tbl>
          </a:graphicData>
        </a:graphic>
      </p:graphicFrame>
      <p:pic>
        <p:nvPicPr>
          <p:cNvPr id="28675" name="Picture 3"/>
          <p:cNvPicPr>
            <a:picLocks noChangeAspect="1" noChangeArrowheads="1"/>
          </p:cNvPicPr>
          <p:nvPr/>
        </p:nvPicPr>
        <p:blipFill>
          <a:blip r:embed="rId2"/>
          <a:srcRect/>
          <a:stretch>
            <a:fillRect/>
          </a:stretch>
        </p:blipFill>
        <p:spPr bwMode="auto">
          <a:xfrm>
            <a:off x="3505200" y="1905000"/>
            <a:ext cx="1261009" cy="1295400"/>
          </a:xfrm>
          <a:prstGeom prst="rect">
            <a:avLst/>
          </a:prstGeom>
          <a:noFill/>
          <a:ln w="9525">
            <a:noFill/>
            <a:miter lim="800000"/>
            <a:headEnd/>
            <a:tailEnd/>
          </a:ln>
          <a:effectLst/>
        </p:spPr>
      </p:pic>
      <p:pic>
        <p:nvPicPr>
          <p:cNvPr id="28676" name="Picture 4"/>
          <p:cNvPicPr>
            <a:picLocks noChangeAspect="1" noChangeArrowheads="1"/>
          </p:cNvPicPr>
          <p:nvPr/>
        </p:nvPicPr>
        <p:blipFill>
          <a:blip r:embed="rId3"/>
          <a:srcRect t="9220" r="690"/>
          <a:stretch>
            <a:fillRect/>
          </a:stretch>
        </p:blipFill>
        <p:spPr bwMode="auto">
          <a:xfrm>
            <a:off x="0" y="3962400"/>
            <a:ext cx="2590800" cy="2302933"/>
          </a:xfrm>
          <a:prstGeom prst="rect">
            <a:avLst/>
          </a:prstGeom>
          <a:noFill/>
          <a:ln w="9525">
            <a:noFill/>
            <a:miter lim="800000"/>
            <a:headEnd/>
            <a:tailEnd/>
          </a:ln>
          <a:effectLst/>
        </p:spPr>
      </p:pic>
      <p:pic>
        <p:nvPicPr>
          <p:cNvPr id="28677" name="Picture 5"/>
          <p:cNvPicPr>
            <a:picLocks noChangeAspect="1" noChangeArrowheads="1"/>
          </p:cNvPicPr>
          <p:nvPr/>
        </p:nvPicPr>
        <p:blipFill>
          <a:blip r:embed="rId4"/>
          <a:srcRect t="12034" r="622"/>
          <a:stretch>
            <a:fillRect/>
          </a:stretch>
        </p:blipFill>
        <p:spPr bwMode="auto">
          <a:xfrm>
            <a:off x="5334000" y="4038600"/>
            <a:ext cx="2895600" cy="2348151"/>
          </a:xfrm>
          <a:prstGeom prst="rect">
            <a:avLst/>
          </a:prstGeom>
          <a:noFill/>
          <a:ln w="9525">
            <a:noFill/>
            <a:miter lim="800000"/>
            <a:headEnd/>
            <a:tailEnd/>
          </a:ln>
          <a:effectLst/>
        </p:spPr>
      </p:pic>
      <p:pic>
        <p:nvPicPr>
          <p:cNvPr id="28678" name="Picture 6"/>
          <p:cNvPicPr>
            <a:picLocks noChangeAspect="1" noChangeArrowheads="1"/>
          </p:cNvPicPr>
          <p:nvPr/>
        </p:nvPicPr>
        <p:blipFill>
          <a:blip r:embed="rId5"/>
          <a:srcRect/>
          <a:stretch>
            <a:fillRect/>
          </a:stretch>
        </p:blipFill>
        <p:spPr bwMode="auto">
          <a:xfrm>
            <a:off x="914400" y="6396038"/>
            <a:ext cx="7097416" cy="46196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41178-C9FE-43BB-B9F1-B0CA55A9F374}"/>
              </a:ext>
            </a:extLst>
          </p:cNvPr>
          <p:cNvSpPr>
            <a:spLocks noGrp="1"/>
          </p:cNvSpPr>
          <p:nvPr>
            <p:ph type="title"/>
          </p:nvPr>
        </p:nvSpPr>
        <p:spPr>
          <a:xfrm>
            <a:off x="0" y="0"/>
            <a:ext cx="9144000" cy="1417638"/>
          </a:xfrm>
          <a:solidFill>
            <a:schemeClr val="accent6">
              <a:lumMod val="20000"/>
              <a:lumOff val="80000"/>
            </a:schemeClr>
          </a:solidFill>
        </p:spPr>
        <p:txBody>
          <a:bodyPr/>
          <a:lstStyle/>
          <a:p>
            <a:r>
              <a:rPr lang="en-US" sz="3600" dirty="0" err="1"/>
              <a:t>Untuk</a:t>
            </a:r>
            <a:r>
              <a:rPr lang="en-US" sz="3600" dirty="0"/>
              <a:t> </a:t>
            </a:r>
            <a:r>
              <a:rPr lang="en-US" sz="3600" dirty="0" err="1"/>
              <a:t>lebih</a:t>
            </a:r>
            <a:r>
              <a:rPr lang="en-US" sz="3600" dirty="0"/>
              <a:t> </a:t>
            </a:r>
            <a:r>
              <a:rPr lang="en-US" sz="3600" dirty="0" err="1"/>
              <a:t>memahami</a:t>
            </a:r>
            <a:r>
              <a:rPr lang="en-US" sz="3600" dirty="0"/>
              <a:t> </a:t>
            </a:r>
            <a:r>
              <a:rPr lang="en-US" sz="3600" dirty="0" err="1"/>
              <a:t>materi</a:t>
            </a:r>
            <a:r>
              <a:rPr lang="en-US" sz="3600" dirty="0"/>
              <a:t> </a:t>
            </a:r>
            <a:r>
              <a:rPr lang="en-US" sz="3600" dirty="0" err="1"/>
              <a:t>ini</a:t>
            </a:r>
            <a:r>
              <a:rPr lang="en-US" sz="3600" dirty="0"/>
              <a:t> </a:t>
            </a:r>
            <a:r>
              <a:rPr lang="en-US" sz="3600" dirty="0" err="1"/>
              <a:t>silahkan</a:t>
            </a:r>
            <a:r>
              <a:rPr lang="en-US" sz="3600" dirty="0"/>
              <a:t> </a:t>
            </a:r>
            <a:r>
              <a:rPr lang="en-US" sz="3600" dirty="0" err="1"/>
              <a:t>baca</a:t>
            </a:r>
            <a:r>
              <a:rPr lang="en-US" sz="3600" dirty="0"/>
              <a:t> di </a:t>
            </a:r>
            <a:r>
              <a:rPr lang="en-US" sz="3600" dirty="0" err="1"/>
              <a:t>buku</a:t>
            </a:r>
            <a:r>
              <a:rPr lang="en-US" sz="3600" dirty="0"/>
              <a:t> kami / </a:t>
            </a:r>
            <a:r>
              <a:rPr lang="en-US" sz="3600" dirty="0" err="1"/>
              <a:t>yg</a:t>
            </a:r>
            <a:r>
              <a:rPr lang="en-US" sz="3600" dirty="0"/>
              <a:t> lain:</a:t>
            </a:r>
          </a:p>
        </p:txBody>
      </p:sp>
      <p:pic>
        <p:nvPicPr>
          <p:cNvPr id="5" name="Content Placeholder 4">
            <a:extLst>
              <a:ext uri="{FF2B5EF4-FFF2-40B4-BE49-F238E27FC236}">
                <a16:creationId xmlns:a16="http://schemas.microsoft.com/office/drawing/2014/main" id="{D65ED682-3268-464D-80DF-46E7CFA990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08919"/>
            <a:ext cx="5221749" cy="3840162"/>
          </a:xfrm>
        </p:spPr>
      </p:pic>
      <p:sp>
        <p:nvSpPr>
          <p:cNvPr id="10" name="Rectangle 9">
            <a:extLst>
              <a:ext uri="{FF2B5EF4-FFF2-40B4-BE49-F238E27FC236}">
                <a16:creationId xmlns:a16="http://schemas.microsoft.com/office/drawing/2014/main" id="{C233D8BD-FA10-4548-ACBB-CA8E4D09A3AC}"/>
              </a:ext>
            </a:extLst>
          </p:cNvPr>
          <p:cNvSpPr/>
          <p:nvPr/>
        </p:nvSpPr>
        <p:spPr>
          <a:xfrm>
            <a:off x="5315974" y="1508919"/>
            <a:ext cx="3733800" cy="3840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PPT </a:t>
            </a:r>
            <a:r>
              <a:rPr lang="en-US" sz="2400" b="1" dirty="0" err="1">
                <a:solidFill>
                  <a:schemeClr val="tx1"/>
                </a:solidFill>
              </a:rPr>
              <a:t>ini</a:t>
            </a:r>
            <a:r>
              <a:rPr lang="en-US" sz="2400" b="1" dirty="0">
                <a:solidFill>
                  <a:schemeClr val="tx1"/>
                </a:solidFill>
              </a:rPr>
              <a:t> </a:t>
            </a:r>
            <a:r>
              <a:rPr lang="en-US" sz="2400" b="1" dirty="0" err="1">
                <a:solidFill>
                  <a:schemeClr val="tx1"/>
                </a:solidFill>
              </a:rPr>
              <a:t>digunakan</a:t>
            </a:r>
            <a:r>
              <a:rPr lang="en-US" sz="2400" b="1" dirty="0">
                <a:solidFill>
                  <a:schemeClr val="tx1"/>
                </a:solidFill>
              </a:rPr>
              <a:t> </a:t>
            </a:r>
            <a:r>
              <a:rPr lang="en-US" sz="2400" b="1" dirty="0" err="1">
                <a:solidFill>
                  <a:schemeClr val="tx1"/>
                </a:solidFill>
              </a:rPr>
              <a:t>untuk</a:t>
            </a:r>
            <a:r>
              <a:rPr lang="en-US" sz="2400" b="1" dirty="0">
                <a:solidFill>
                  <a:schemeClr val="tx1"/>
                </a:solidFill>
              </a:rPr>
              <a:t> </a:t>
            </a:r>
            <a:r>
              <a:rPr lang="en-US" sz="2400" b="1" dirty="0" err="1">
                <a:solidFill>
                  <a:schemeClr val="tx1"/>
                </a:solidFill>
              </a:rPr>
              <a:t>mempermudah</a:t>
            </a:r>
            <a:r>
              <a:rPr lang="en-US" sz="2400" b="1" dirty="0">
                <a:solidFill>
                  <a:schemeClr val="tx1"/>
                </a:solidFill>
              </a:rPr>
              <a:t> </a:t>
            </a:r>
            <a:r>
              <a:rPr lang="en-US" sz="2400" b="1" dirty="0" err="1">
                <a:solidFill>
                  <a:schemeClr val="tx1"/>
                </a:solidFill>
              </a:rPr>
              <a:t>pembelajaran</a:t>
            </a:r>
            <a:r>
              <a:rPr lang="en-US" sz="2400" b="1" dirty="0">
                <a:solidFill>
                  <a:schemeClr val="tx1"/>
                </a:solidFill>
              </a:rPr>
              <a:t>, </a:t>
            </a:r>
            <a:r>
              <a:rPr lang="en-US" sz="2400" b="1" dirty="0" err="1">
                <a:solidFill>
                  <a:schemeClr val="tx1"/>
                </a:solidFill>
              </a:rPr>
              <a:t>kebanyakan</a:t>
            </a:r>
            <a:r>
              <a:rPr lang="en-US" sz="2400" b="1" dirty="0">
                <a:solidFill>
                  <a:schemeClr val="tx1"/>
                </a:solidFill>
              </a:rPr>
              <a:t> </a:t>
            </a:r>
            <a:r>
              <a:rPr lang="en-US" sz="2400" b="1" dirty="0" err="1">
                <a:solidFill>
                  <a:schemeClr val="tx1"/>
                </a:solidFill>
              </a:rPr>
              <a:t>saya</a:t>
            </a:r>
            <a:r>
              <a:rPr lang="en-US" sz="2400" b="1" dirty="0">
                <a:solidFill>
                  <a:schemeClr val="tx1"/>
                </a:solidFill>
              </a:rPr>
              <a:t> </a:t>
            </a:r>
            <a:r>
              <a:rPr lang="en-US" sz="2400" b="1" dirty="0" err="1">
                <a:solidFill>
                  <a:schemeClr val="tx1"/>
                </a:solidFill>
              </a:rPr>
              <a:t>ambil</a:t>
            </a:r>
            <a:r>
              <a:rPr lang="en-US" sz="2400" b="1" dirty="0">
                <a:solidFill>
                  <a:schemeClr val="tx1"/>
                </a:solidFill>
              </a:rPr>
              <a:t> </a:t>
            </a:r>
            <a:r>
              <a:rPr lang="en-US" sz="2400" b="1" dirty="0" err="1">
                <a:solidFill>
                  <a:schemeClr val="tx1"/>
                </a:solidFill>
              </a:rPr>
              <a:t>dari</a:t>
            </a:r>
            <a:r>
              <a:rPr lang="en-US" sz="2400" b="1" dirty="0">
                <a:solidFill>
                  <a:schemeClr val="tx1"/>
                </a:solidFill>
              </a:rPr>
              <a:t> </a:t>
            </a:r>
            <a:r>
              <a:rPr lang="en-US" sz="2400" b="1" dirty="0" err="1">
                <a:solidFill>
                  <a:schemeClr val="tx1"/>
                </a:solidFill>
              </a:rPr>
              <a:t>berbagai</a:t>
            </a:r>
            <a:r>
              <a:rPr lang="en-US" sz="2400" b="1" dirty="0">
                <a:solidFill>
                  <a:schemeClr val="tx1"/>
                </a:solidFill>
              </a:rPr>
              <a:t> </a:t>
            </a:r>
            <a:r>
              <a:rPr lang="en-US" sz="2400" b="1" dirty="0" err="1">
                <a:solidFill>
                  <a:schemeClr val="tx1"/>
                </a:solidFill>
              </a:rPr>
              <a:t>literatur</a:t>
            </a:r>
            <a:r>
              <a:rPr lang="en-US" sz="2400" b="1" dirty="0">
                <a:solidFill>
                  <a:schemeClr val="tx1"/>
                </a:solidFill>
              </a:rPr>
              <a:t> </a:t>
            </a:r>
            <a:r>
              <a:rPr lang="en-US" sz="2400" b="1" dirty="0" err="1">
                <a:solidFill>
                  <a:schemeClr val="tx1"/>
                </a:solidFill>
              </a:rPr>
              <a:t>buku</a:t>
            </a:r>
            <a:r>
              <a:rPr lang="en-US" sz="2400" b="1" dirty="0">
                <a:solidFill>
                  <a:schemeClr val="tx1"/>
                </a:solidFill>
              </a:rPr>
              <a:t> dan PPT (</a:t>
            </a:r>
            <a:r>
              <a:rPr lang="en-US" sz="2400" b="1" dirty="0" err="1">
                <a:solidFill>
                  <a:schemeClr val="tx1"/>
                </a:solidFill>
              </a:rPr>
              <a:t>terutama</a:t>
            </a:r>
            <a:r>
              <a:rPr lang="en-US" sz="2400" b="1" dirty="0">
                <a:solidFill>
                  <a:schemeClr val="tx1"/>
                </a:solidFill>
              </a:rPr>
              <a:t> </a:t>
            </a:r>
            <a:r>
              <a:rPr lang="en-US" sz="2400" b="1" dirty="0" err="1">
                <a:solidFill>
                  <a:schemeClr val="tx1"/>
                </a:solidFill>
              </a:rPr>
              <a:t>yg</a:t>
            </a:r>
            <a:r>
              <a:rPr lang="en-US" sz="2400" b="1" dirty="0">
                <a:solidFill>
                  <a:schemeClr val="tx1"/>
                </a:solidFill>
              </a:rPr>
              <a:t> </a:t>
            </a:r>
            <a:r>
              <a:rPr lang="en-US" sz="2400" b="1" dirty="0" err="1">
                <a:solidFill>
                  <a:schemeClr val="tx1"/>
                </a:solidFill>
              </a:rPr>
              <a:t>berbahasa</a:t>
            </a:r>
            <a:r>
              <a:rPr lang="en-US" sz="2400" b="1" dirty="0">
                <a:solidFill>
                  <a:schemeClr val="tx1"/>
                </a:solidFill>
              </a:rPr>
              <a:t> </a:t>
            </a:r>
            <a:r>
              <a:rPr lang="en-US" sz="2400" b="1" dirty="0" err="1">
                <a:solidFill>
                  <a:schemeClr val="tx1"/>
                </a:solidFill>
              </a:rPr>
              <a:t>Inggris</a:t>
            </a:r>
            <a:r>
              <a:rPr lang="en-US" sz="2400" b="1" dirty="0">
                <a:solidFill>
                  <a:schemeClr val="tx1"/>
                </a:solidFill>
              </a:rPr>
              <a:t>) dan </a:t>
            </a:r>
            <a:r>
              <a:rPr lang="en-US" sz="2400" b="1" dirty="0" err="1">
                <a:solidFill>
                  <a:schemeClr val="tx1"/>
                </a:solidFill>
              </a:rPr>
              <a:t>dari</a:t>
            </a:r>
            <a:r>
              <a:rPr lang="en-US" sz="2400" b="1" dirty="0">
                <a:solidFill>
                  <a:schemeClr val="tx1"/>
                </a:solidFill>
              </a:rPr>
              <a:t> </a:t>
            </a:r>
            <a:r>
              <a:rPr lang="en-US" sz="2400" b="1" dirty="0" err="1">
                <a:solidFill>
                  <a:schemeClr val="tx1"/>
                </a:solidFill>
              </a:rPr>
              <a:t>buku</a:t>
            </a:r>
            <a:r>
              <a:rPr lang="en-US" sz="2400" b="1" dirty="0">
                <a:solidFill>
                  <a:schemeClr val="tx1"/>
                </a:solidFill>
              </a:rPr>
              <a:t> Kimia </a:t>
            </a:r>
            <a:r>
              <a:rPr lang="en-US" sz="2400" b="1" dirty="0" err="1">
                <a:solidFill>
                  <a:schemeClr val="tx1"/>
                </a:solidFill>
              </a:rPr>
              <a:t>Zat</a:t>
            </a:r>
            <a:r>
              <a:rPr lang="en-US" sz="2400" b="1" dirty="0">
                <a:solidFill>
                  <a:schemeClr val="tx1"/>
                </a:solidFill>
              </a:rPr>
              <a:t> </a:t>
            </a:r>
            <a:r>
              <a:rPr lang="en-US" sz="2400" b="1" dirty="0" err="1">
                <a:solidFill>
                  <a:schemeClr val="tx1"/>
                </a:solidFill>
              </a:rPr>
              <a:t>Padat</a:t>
            </a:r>
            <a:r>
              <a:rPr lang="en-US" sz="2400" b="1" dirty="0">
                <a:solidFill>
                  <a:schemeClr val="tx1"/>
                </a:solidFill>
              </a:rPr>
              <a:t>, </a:t>
            </a:r>
            <a:r>
              <a:rPr lang="en-US" sz="2400" b="1" dirty="0" err="1">
                <a:solidFill>
                  <a:schemeClr val="tx1"/>
                </a:solidFill>
              </a:rPr>
              <a:t>Samik</a:t>
            </a:r>
            <a:r>
              <a:rPr lang="en-US" sz="2400" b="1" dirty="0">
                <a:solidFill>
                  <a:schemeClr val="tx1"/>
                </a:solidFill>
              </a:rPr>
              <a:t> </a:t>
            </a:r>
            <a:r>
              <a:rPr lang="en-US" sz="2400" b="1" dirty="0" err="1">
                <a:solidFill>
                  <a:schemeClr val="tx1"/>
                </a:solidFill>
              </a:rPr>
              <a:t>dkk</a:t>
            </a:r>
            <a:r>
              <a:rPr lang="en-US" sz="2400" b="1" dirty="0">
                <a:solidFill>
                  <a:schemeClr val="tx1"/>
                </a:solidFill>
              </a:rPr>
              <a:t>.</a:t>
            </a:r>
          </a:p>
        </p:txBody>
      </p:sp>
      <p:sp>
        <p:nvSpPr>
          <p:cNvPr id="6" name="Title 1">
            <a:extLst>
              <a:ext uri="{FF2B5EF4-FFF2-40B4-BE49-F238E27FC236}">
                <a16:creationId xmlns:a16="http://schemas.microsoft.com/office/drawing/2014/main" id="{DD8ADBE9-5135-4AB0-8145-B158E9EF4377}"/>
              </a:ext>
            </a:extLst>
          </p:cNvPr>
          <p:cNvSpPr txBox="1">
            <a:spLocks/>
          </p:cNvSpPr>
          <p:nvPr/>
        </p:nvSpPr>
        <p:spPr bwMode="auto">
          <a:xfrm>
            <a:off x="0" y="5349081"/>
            <a:ext cx="9144000" cy="1046370"/>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kern="0" dirty="0"/>
              <a:t>Mau </a:t>
            </a:r>
            <a:r>
              <a:rPr lang="en-US" sz="3600" kern="0" dirty="0" err="1"/>
              <a:t>ebook</a:t>
            </a:r>
            <a:r>
              <a:rPr lang="en-US" sz="3600" kern="0" dirty="0"/>
              <a:t> </a:t>
            </a:r>
            <a:r>
              <a:rPr lang="en-US" sz="3600" kern="0" dirty="0" err="1"/>
              <a:t>buku</a:t>
            </a:r>
            <a:r>
              <a:rPr lang="en-US" sz="3600" kern="0" dirty="0"/>
              <a:t> Kimia </a:t>
            </a:r>
            <a:r>
              <a:rPr lang="en-US" sz="3600" kern="0" dirty="0" err="1"/>
              <a:t>Zat</a:t>
            </a:r>
            <a:r>
              <a:rPr lang="en-US" sz="3600" kern="0" dirty="0"/>
              <a:t> </a:t>
            </a:r>
            <a:r>
              <a:rPr lang="en-US" sz="3600" kern="0" dirty="0" err="1"/>
              <a:t>Padat</a:t>
            </a:r>
            <a:r>
              <a:rPr lang="en-US" sz="3600" kern="0" dirty="0"/>
              <a:t>, </a:t>
            </a:r>
            <a:r>
              <a:rPr lang="en-US" sz="3600" kern="0" dirty="0" err="1"/>
              <a:t>silahkan</a:t>
            </a:r>
            <a:r>
              <a:rPr lang="en-US" sz="3600" kern="0" dirty="0"/>
              <a:t> </a:t>
            </a:r>
            <a:r>
              <a:rPr lang="en-US" sz="3600" kern="0" dirty="0" err="1"/>
              <a:t>klik</a:t>
            </a:r>
            <a:r>
              <a:rPr lang="en-US" sz="3600" kern="0" dirty="0"/>
              <a:t> </a:t>
            </a:r>
            <a:r>
              <a:rPr lang="en-US" sz="3600" kern="0" dirty="0">
                <a:hlinkClick r:id="rId3"/>
              </a:rPr>
              <a:t>https://bit.ly/ebukuKZP</a:t>
            </a:r>
            <a:r>
              <a:rPr lang="en-US" sz="3600" kern="0" dirty="0"/>
              <a:t> / 085731160005</a:t>
            </a:r>
          </a:p>
        </p:txBody>
      </p:sp>
    </p:spTree>
    <p:extLst>
      <p:ext uri="{BB962C8B-B14F-4D97-AF65-F5344CB8AC3E}">
        <p14:creationId xmlns:p14="http://schemas.microsoft.com/office/powerpoint/2010/main" val="2208355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90872-9FDC-4A3C-8FB4-D6E1AD1FDE50}"/>
              </a:ext>
            </a:extLst>
          </p:cNvPr>
          <p:cNvSpPr>
            <a:spLocks noGrp="1"/>
          </p:cNvSpPr>
          <p:nvPr>
            <p:ph type="title"/>
          </p:nvPr>
        </p:nvSpPr>
        <p:spPr>
          <a:xfrm>
            <a:off x="1187623" y="0"/>
            <a:ext cx="7937351" cy="1417638"/>
          </a:xfrm>
          <a:solidFill>
            <a:schemeClr val="accent3">
              <a:lumMod val="20000"/>
              <a:lumOff val="80000"/>
            </a:schemeClr>
          </a:solidFill>
        </p:spPr>
        <p:txBody>
          <a:bodyPr/>
          <a:lstStyle/>
          <a:p>
            <a:r>
              <a:rPr lang="en-US" sz="2800" b="1" dirty="0"/>
              <a:t>Daftar Isi </a:t>
            </a:r>
            <a:r>
              <a:rPr lang="en-US" sz="2800" b="1" dirty="0" err="1"/>
              <a:t>buku</a:t>
            </a:r>
            <a:r>
              <a:rPr lang="en-US" sz="2800" b="1" dirty="0"/>
              <a:t> Kimia </a:t>
            </a:r>
            <a:r>
              <a:rPr lang="en-US" sz="2800" b="1" dirty="0" err="1"/>
              <a:t>Zat</a:t>
            </a:r>
            <a:r>
              <a:rPr lang="en-US" sz="2800" b="1" dirty="0"/>
              <a:t> </a:t>
            </a:r>
            <a:r>
              <a:rPr lang="en-US" sz="2800" b="1" dirty="0" err="1"/>
              <a:t>Padat</a:t>
            </a:r>
            <a:r>
              <a:rPr lang="en-US" sz="2800" b="1" dirty="0"/>
              <a:t>, </a:t>
            </a:r>
            <a:br>
              <a:rPr lang="en-US" sz="2800" b="1" dirty="0"/>
            </a:br>
            <a:r>
              <a:rPr lang="en-US" sz="2800" b="1" dirty="0"/>
              <a:t>Mau </a:t>
            </a:r>
            <a:r>
              <a:rPr lang="en-US" sz="2800" b="1" dirty="0" err="1"/>
              <a:t>ebooknya</a:t>
            </a:r>
            <a:r>
              <a:rPr lang="en-US" sz="2800" b="1" dirty="0"/>
              <a:t>, </a:t>
            </a:r>
            <a:r>
              <a:rPr lang="en-US" sz="2800" b="1" dirty="0" err="1"/>
              <a:t>silahkan</a:t>
            </a:r>
            <a:r>
              <a:rPr lang="en-US" sz="2800" b="1" dirty="0"/>
              <a:t> </a:t>
            </a:r>
            <a:r>
              <a:rPr lang="en-US" sz="2800" b="1" dirty="0" err="1"/>
              <a:t>klik</a:t>
            </a:r>
            <a:r>
              <a:rPr lang="en-US" sz="2800" b="1" dirty="0"/>
              <a:t> </a:t>
            </a:r>
            <a:r>
              <a:rPr lang="en-US" sz="2800" b="1" dirty="0">
                <a:hlinkClick r:id="rId2"/>
              </a:rPr>
              <a:t>https://bit.ly/ebukuKZP</a:t>
            </a:r>
            <a:r>
              <a:rPr lang="en-US" sz="2800" b="1" dirty="0"/>
              <a:t> / 085731160005</a:t>
            </a:r>
          </a:p>
        </p:txBody>
      </p:sp>
      <p:sp>
        <p:nvSpPr>
          <p:cNvPr id="3" name="Content Placeholder 2">
            <a:extLst>
              <a:ext uri="{FF2B5EF4-FFF2-40B4-BE49-F238E27FC236}">
                <a16:creationId xmlns:a16="http://schemas.microsoft.com/office/drawing/2014/main" id="{3ADA21AF-CC62-45CB-A105-1214F708959B}"/>
              </a:ext>
            </a:extLst>
          </p:cNvPr>
          <p:cNvSpPr>
            <a:spLocks noGrp="1"/>
          </p:cNvSpPr>
          <p:nvPr>
            <p:ph idx="1"/>
          </p:nvPr>
        </p:nvSpPr>
        <p:spPr/>
        <p:txBody>
          <a:bodyPr/>
          <a:lstStyle/>
          <a:p>
            <a:r>
              <a:rPr lang="en-US" dirty="0"/>
              <a:t> </a:t>
            </a:r>
          </a:p>
        </p:txBody>
      </p:sp>
      <p:pic>
        <p:nvPicPr>
          <p:cNvPr id="4" name="Picture 3">
            <a:extLst>
              <a:ext uri="{FF2B5EF4-FFF2-40B4-BE49-F238E27FC236}">
                <a16:creationId xmlns:a16="http://schemas.microsoft.com/office/drawing/2014/main" id="{81BEBCC9-6C6C-470E-B1D4-8D364063FB67}"/>
              </a:ext>
            </a:extLst>
          </p:cNvPr>
          <p:cNvPicPr>
            <a:picLocks noChangeAspect="1"/>
          </p:cNvPicPr>
          <p:nvPr/>
        </p:nvPicPr>
        <p:blipFill>
          <a:blip r:embed="rId3"/>
          <a:stretch>
            <a:fillRect/>
          </a:stretch>
        </p:blipFill>
        <p:spPr>
          <a:xfrm>
            <a:off x="0" y="1447800"/>
            <a:ext cx="3352800" cy="5344829"/>
          </a:xfrm>
          <a:prstGeom prst="rect">
            <a:avLst/>
          </a:prstGeom>
        </p:spPr>
      </p:pic>
      <p:pic>
        <p:nvPicPr>
          <p:cNvPr id="5" name="Picture 4">
            <a:extLst>
              <a:ext uri="{FF2B5EF4-FFF2-40B4-BE49-F238E27FC236}">
                <a16:creationId xmlns:a16="http://schemas.microsoft.com/office/drawing/2014/main" id="{A62FDD83-EFED-477E-8206-BCFDF1D7309B}"/>
              </a:ext>
            </a:extLst>
          </p:cNvPr>
          <p:cNvPicPr>
            <a:picLocks noChangeAspect="1"/>
          </p:cNvPicPr>
          <p:nvPr/>
        </p:nvPicPr>
        <p:blipFill>
          <a:blip r:embed="rId4"/>
          <a:stretch>
            <a:fillRect/>
          </a:stretch>
        </p:blipFill>
        <p:spPr>
          <a:xfrm>
            <a:off x="3361764" y="1447800"/>
            <a:ext cx="3352800" cy="5410200"/>
          </a:xfrm>
          <a:prstGeom prst="rect">
            <a:avLst/>
          </a:prstGeom>
        </p:spPr>
      </p:pic>
      <p:pic>
        <p:nvPicPr>
          <p:cNvPr id="6" name="Picture 5">
            <a:extLst>
              <a:ext uri="{FF2B5EF4-FFF2-40B4-BE49-F238E27FC236}">
                <a16:creationId xmlns:a16="http://schemas.microsoft.com/office/drawing/2014/main" id="{740EE841-2CB9-4862-9E22-F88EC3BA9F73}"/>
              </a:ext>
            </a:extLst>
          </p:cNvPr>
          <p:cNvPicPr>
            <a:picLocks noChangeAspect="1"/>
          </p:cNvPicPr>
          <p:nvPr/>
        </p:nvPicPr>
        <p:blipFill>
          <a:blip r:embed="rId5"/>
          <a:stretch>
            <a:fillRect/>
          </a:stretch>
        </p:blipFill>
        <p:spPr>
          <a:xfrm>
            <a:off x="6275293" y="1447800"/>
            <a:ext cx="2849682" cy="2057400"/>
          </a:xfrm>
          <a:prstGeom prst="rect">
            <a:avLst/>
          </a:prstGeom>
        </p:spPr>
      </p:pic>
    </p:spTree>
    <p:extLst>
      <p:ext uri="{BB962C8B-B14F-4D97-AF65-F5344CB8AC3E}">
        <p14:creationId xmlns:p14="http://schemas.microsoft.com/office/powerpoint/2010/main" val="1554858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4"/>
          <p:cNvSpPr txBox="1">
            <a:spLocks noChangeArrowheads="1"/>
          </p:cNvSpPr>
          <p:nvPr/>
        </p:nvSpPr>
        <p:spPr bwMode="gray">
          <a:xfrm>
            <a:off x="1285852" y="239713"/>
            <a:ext cx="7440636" cy="639762"/>
          </a:xfrm>
          <a:prstGeom prst="rect">
            <a:avLst/>
          </a:prstGeom>
          <a:noFill/>
          <a:ln w="9525">
            <a:noFill/>
            <a:miter lim="800000"/>
            <a:headEnd/>
            <a:tailEnd/>
          </a:ln>
        </p:spPr>
        <p:txBody>
          <a:bodyPr anchor="ctr"/>
          <a:lstStyle/>
          <a:p>
            <a:pPr>
              <a:defRPr/>
            </a:pPr>
            <a:r>
              <a:rPr lang="en-US" sz="4400" b="1"/>
              <a:t>Referensi</a:t>
            </a:r>
            <a:endParaRPr lang="en-US" sz="4400" b="1" kern="0" dirty="0">
              <a:latin typeface="+mj-lt"/>
              <a:ea typeface="+mj-ea"/>
              <a:cs typeface="+mj-cs"/>
            </a:endParaRPr>
          </a:p>
        </p:txBody>
      </p:sp>
      <p:grpSp>
        <p:nvGrpSpPr>
          <p:cNvPr id="2" name="Group 29"/>
          <p:cNvGrpSpPr/>
          <p:nvPr/>
        </p:nvGrpSpPr>
        <p:grpSpPr>
          <a:xfrm>
            <a:off x="3571868" y="935164"/>
            <a:ext cx="5283387" cy="4851287"/>
            <a:chOff x="5008850" y="885462"/>
            <a:chExt cx="3920868" cy="3068558"/>
          </a:xfrm>
        </p:grpSpPr>
        <p:sp>
          <p:nvSpPr>
            <p:cNvPr id="22" name="TextBox 21"/>
            <p:cNvSpPr txBox="1"/>
            <p:nvPr/>
          </p:nvSpPr>
          <p:spPr>
            <a:xfrm>
              <a:off x="5114880" y="885462"/>
              <a:ext cx="3814838" cy="447755"/>
            </a:xfrm>
            <a:prstGeom prst="rect">
              <a:avLst/>
            </a:prstGeom>
            <a:solidFill>
              <a:srgbClr val="92D050">
                <a:alpha val="25000"/>
              </a:srgbClr>
            </a:solidFill>
          </p:spPr>
          <p:txBody>
            <a:bodyPr wrap="square" rtlCol="0">
              <a:spAutoFit/>
            </a:bodyPr>
            <a:lstStyle/>
            <a:p>
              <a:pPr algn="ctr"/>
              <a:r>
                <a:rPr lang="id-ID" sz="2000" b="1"/>
                <a:t>Buku ajar kimia </a:t>
              </a:r>
              <a:r>
                <a:rPr lang="en-US" sz="2000" b="1"/>
                <a:t>zat padat, </a:t>
              </a:r>
            </a:p>
            <a:p>
              <a:pPr algn="ctr"/>
              <a:r>
                <a:rPr lang="en-US" sz="2000" b="1"/>
                <a:t>buku referensi lainnya, dan artikel ilmiah</a:t>
              </a:r>
            </a:p>
          </p:txBody>
        </p:sp>
        <p:pic>
          <p:nvPicPr>
            <p:cNvPr id="1029" name="Picture 5"/>
            <p:cNvPicPr>
              <a:picLocks noChangeAspect="1" noChangeArrowheads="1"/>
            </p:cNvPicPr>
            <p:nvPr/>
          </p:nvPicPr>
          <p:blipFill>
            <a:blip r:embed="rId3"/>
            <a:srcRect/>
            <a:stretch>
              <a:fillRect/>
            </a:stretch>
          </p:blipFill>
          <p:spPr bwMode="auto">
            <a:xfrm>
              <a:off x="5114880" y="1378403"/>
              <a:ext cx="1065989" cy="1428760"/>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cstate="print"/>
            <a:srcRect t="8696" r="4427"/>
            <a:stretch>
              <a:fillRect/>
            </a:stretch>
          </p:blipFill>
          <p:spPr bwMode="auto">
            <a:xfrm>
              <a:off x="6281211" y="1359115"/>
              <a:ext cx="1143008" cy="1500198"/>
            </a:xfrm>
            <a:prstGeom prst="rect">
              <a:avLst/>
            </a:prstGeom>
            <a:noFill/>
            <a:ln w="9525">
              <a:noFill/>
              <a:miter lim="800000"/>
              <a:headEnd/>
              <a:tailEnd/>
            </a:ln>
            <a:effectLst/>
          </p:spPr>
        </p:pic>
        <p:pic>
          <p:nvPicPr>
            <p:cNvPr id="1032" name="Picture 8"/>
            <p:cNvPicPr>
              <a:picLocks noChangeAspect="1" noChangeArrowheads="1"/>
            </p:cNvPicPr>
            <p:nvPr/>
          </p:nvPicPr>
          <p:blipFill>
            <a:blip r:embed="rId5"/>
            <a:srcRect/>
            <a:stretch>
              <a:fillRect/>
            </a:stretch>
          </p:blipFill>
          <p:spPr bwMode="auto">
            <a:xfrm>
              <a:off x="7606588" y="1378403"/>
              <a:ext cx="1142976" cy="1492867"/>
            </a:xfrm>
            <a:prstGeom prst="rect">
              <a:avLst/>
            </a:prstGeom>
            <a:noFill/>
            <a:ln w="9525">
              <a:noFill/>
              <a:miter lim="800000"/>
              <a:headEnd/>
              <a:tailEnd/>
            </a:ln>
            <a:effectLst/>
          </p:spPr>
        </p:pic>
        <p:pic>
          <p:nvPicPr>
            <p:cNvPr id="1034" name="Picture 10"/>
            <p:cNvPicPr>
              <a:picLocks noChangeAspect="1" noChangeArrowheads="1"/>
            </p:cNvPicPr>
            <p:nvPr/>
          </p:nvPicPr>
          <p:blipFill>
            <a:blip r:embed="rId6"/>
            <a:srcRect/>
            <a:stretch>
              <a:fillRect/>
            </a:stretch>
          </p:blipFill>
          <p:spPr bwMode="auto">
            <a:xfrm>
              <a:off x="5061865" y="3231040"/>
              <a:ext cx="1554209" cy="72298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7"/>
            <a:srcRect t="75000" r="7746"/>
            <a:stretch>
              <a:fillRect/>
            </a:stretch>
          </p:blipFill>
          <p:spPr bwMode="auto">
            <a:xfrm>
              <a:off x="5008850" y="2914736"/>
              <a:ext cx="1247779" cy="357185"/>
            </a:xfrm>
            <a:prstGeom prst="rect">
              <a:avLst/>
            </a:prstGeom>
            <a:noFill/>
            <a:ln w="9525">
              <a:noFill/>
              <a:miter lim="800000"/>
              <a:headEnd/>
              <a:tailEnd/>
            </a:ln>
            <a:effectLst/>
          </p:spPr>
        </p:pic>
        <p:pic>
          <p:nvPicPr>
            <p:cNvPr id="1036" name="Picture 12"/>
            <p:cNvPicPr>
              <a:picLocks noChangeAspect="1" noChangeArrowheads="1"/>
            </p:cNvPicPr>
            <p:nvPr/>
          </p:nvPicPr>
          <p:blipFill>
            <a:blip r:embed="rId8"/>
            <a:srcRect/>
            <a:stretch>
              <a:fillRect/>
            </a:stretch>
          </p:blipFill>
          <p:spPr bwMode="auto">
            <a:xfrm>
              <a:off x="6334226" y="2914736"/>
              <a:ext cx="2438692" cy="533844"/>
            </a:xfrm>
            <a:prstGeom prst="rect">
              <a:avLst/>
            </a:prstGeom>
            <a:noFill/>
            <a:ln w="9525">
              <a:noFill/>
              <a:miter lim="800000"/>
              <a:headEnd/>
              <a:tailEnd/>
            </a:ln>
            <a:effectLst/>
          </p:spPr>
        </p:pic>
      </p:grpSp>
      <p:pic>
        <p:nvPicPr>
          <p:cNvPr id="23" name="Picture 9"/>
          <p:cNvPicPr>
            <a:picLocks noChangeAspect="1" noChangeArrowheads="1"/>
          </p:cNvPicPr>
          <p:nvPr/>
        </p:nvPicPr>
        <p:blipFill>
          <a:blip r:embed="rId9"/>
          <a:srcRect r="-2632" b="62243"/>
          <a:stretch>
            <a:fillRect/>
          </a:stretch>
        </p:blipFill>
        <p:spPr bwMode="auto">
          <a:xfrm>
            <a:off x="3676998" y="5233267"/>
            <a:ext cx="5109844" cy="1441238"/>
          </a:xfrm>
          <a:prstGeom prst="rect">
            <a:avLst/>
          </a:prstGeom>
          <a:noFill/>
          <a:ln w="9525">
            <a:noFill/>
            <a:miter lim="800000"/>
            <a:headEnd/>
            <a:tailEnd/>
          </a:ln>
          <a:effectLst/>
        </p:spPr>
      </p:pic>
      <p:pic>
        <p:nvPicPr>
          <p:cNvPr id="13" name="Content Placeholder 4">
            <a:extLst>
              <a:ext uri="{FF2B5EF4-FFF2-40B4-BE49-F238E27FC236}">
                <a16:creationId xmlns:a16="http://schemas.microsoft.com/office/drawing/2014/main" id="{A5C2FA40-A569-4961-B1B1-76DE63BC75D2}"/>
              </a:ext>
            </a:extLst>
          </p:cNvPr>
          <p:cNvPicPr>
            <a:picLocks noGrp="1" noChangeAspect="1"/>
          </p:cNvPicPr>
          <p:nvPr>
            <p:ph idx="1"/>
          </p:nvPr>
        </p:nvPicPr>
        <p:blipFill rotWithShape="1">
          <a:blip r:embed="rId10">
            <a:extLst>
              <a:ext uri="{28A0092B-C50C-407E-A947-70E740481C1C}">
                <a14:useLocalDpi xmlns:a14="http://schemas.microsoft.com/office/drawing/2010/main" val="0"/>
              </a:ext>
            </a:extLst>
          </a:blip>
          <a:srcRect l="50323"/>
          <a:stretch/>
        </p:blipFill>
        <p:spPr>
          <a:xfrm>
            <a:off x="120647" y="1238315"/>
            <a:ext cx="3522659" cy="5215021"/>
          </a:xfr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400110"/>
          </a:xfrm>
          <a:prstGeom prst="rect">
            <a:avLst/>
          </a:prstGeom>
          <a:solidFill>
            <a:srgbClr val="FF9900"/>
          </a:solidFill>
        </p:spPr>
        <p:txBody>
          <a:bodyPr>
            <a:spAutoFit/>
          </a:bodyPr>
          <a:lstStyle/>
          <a:p>
            <a:pPr algn="ctr" fontAlgn="auto">
              <a:spcBef>
                <a:spcPts val="0"/>
              </a:spcBef>
              <a:spcAft>
                <a:spcPts val="0"/>
              </a:spcAft>
              <a:defRPr/>
            </a:pP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pitchFamily="18" charset="0"/>
                <a:cs typeface="+mn-cs"/>
              </a:rPr>
              <a:t>Samik, Harun N</a:t>
            </a:r>
            <a:r>
              <a:rPr lang="en-US" sz="200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pitchFamily="18" charset="0"/>
                <a:cs typeface="+mn-cs"/>
              </a:rPr>
              <a:t> </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pitchFamily="18" charset="0"/>
                <a:cs typeface="+mn-cs"/>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pitchFamily="18" charset="0"/>
                <a:cs typeface="+mn-cs"/>
              </a:rPr>
              <a:t>UNIVERSITAS</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pitchFamily="18" charset="0"/>
                <a:cs typeface="+mn-cs"/>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pitchFamily="18" charset="0"/>
                <a:cs typeface="+mn-cs"/>
              </a:rPr>
              <a:t>NEGERI</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pitchFamily="18" charset="0"/>
                <a:cs typeface="+mn-cs"/>
              </a:rPr>
              <a:t> SURABAYA</a:t>
            </a:r>
          </a:p>
        </p:txBody>
      </p:sp>
      <p:pic>
        <p:nvPicPr>
          <p:cNvPr id="15363" name="Picture 5" descr="logo_unesa.gif"/>
          <p:cNvPicPr>
            <a:picLocks noChangeAspect="1"/>
          </p:cNvPicPr>
          <p:nvPr/>
        </p:nvPicPr>
        <p:blipFill>
          <a:blip r:embed="rId3"/>
          <a:srcRect/>
          <a:stretch>
            <a:fillRect/>
          </a:stretch>
        </p:blipFill>
        <p:spPr bwMode="auto">
          <a:xfrm>
            <a:off x="6986588" y="642938"/>
            <a:ext cx="1800225" cy="1785937"/>
          </a:xfrm>
          <a:prstGeom prst="rect">
            <a:avLst/>
          </a:prstGeom>
          <a:noFill/>
          <a:ln w="9525">
            <a:noFill/>
            <a:miter lim="800000"/>
            <a:headEnd/>
            <a:tailEnd/>
          </a:ln>
        </p:spPr>
      </p:pic>
      <p:sp>
        <p:nvSpPr>
          <p:cNvPr id="15364" name="TextBox 5"/>
          <p:cNvSpPr txBox="1">
            <a:spLocks noChangeArrowheads="1"/>
          </p:cNvSpPr>
          <p:nvPr/>
        </p:nvSpPr>
        <p:spPr bwMode="auto">
          <a:xfrm>
            <a:off x="214313" y="800100"/>
            <a:ext cx="6596062" cy="1200150"/>
          </a:xfrm>
          <a:prstGeom prst="rect">
            <a:avLst/>
          </a:prstGeom>
          <a:noFill/>
          <a:ln w="9525">
            <a:noFill/>
            <a:miter lim="800000"/>
            <a:headEnd/>
            <a:tailEnd/>
          </a:ln>
        </p:spPr>
        <p:txBody>
          <a:bodyPr wrap="none">
            <a:spAutoFit/>
          </a:bodyPr>
          <a:lstStyle/>
          <a:p>
            <a:r>
              <a:rPr lang="en-US" sz="7200" b="1">
                <a:solidFill>
                  <a:srgbClr val="CC0099"/>
                </a:solidFill>
              </a:rPr>
              <a:t>TERIMAKASIH</a:t>
            </a:r>
          </a:p>
        </p:txBody>
      </p:sp>
      <p:pic>
        <p:nvPicPr>
          <p:cNvPr id="5122" name="Picture 2" descr="D:\a KIMAS\gambar\subscribe like and share samik.JPG"/>
          <p:cNvPicPr>
            <a:picLocks noChangeAspect="1" noChangeArrowheads="1"/>
          </p:cNvPicPr>
          <p:nvPr/>
        </p:nvPicPr>
        <p:blipFill>
          <a:blip r:embed="rId4"/>
          <a:srcRect/>
          <a:stretch>
            <a:fillRect/>
          </a:stretch>
        </p:blipFill>
        <p:spPr bwMode="auto">
          <a:xfrm>
            <a:off x="3786182" y="2612529"/>
            <a:ext cx="5357818" cy="4026384"/>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0" y="2428868"/>
            <a:ext cx="8675688" cy="4227531"/>
          </a:xfrm>
        </p:spPr>
        <p:txBody>
          <a:bodyPr/>
          <a:lstStyle/>
          <a:p>
            <a:pPr marL="179388" algn="l" eaLnBrk="1" hangingPunct="1"/>
            <a:r>
              <a:rPr lang="en-US" sz="3200" b="1"/>
              <a:t>Ilmu kimia zat padat secara komprehensif </a:t>
            </a:r>
            <a:br>
              <a:rPr lang="en-US" sz="3200" b="1"/>
            </a:br>
            <a:r>
              <a:rPr lang="id-ID" sz="3200" b="1"/>
              <a:t>A. </a:t>
            </a:r>
            <a:r>
              <a:rPr lang="en-US" sz="3200" b="1"/>
              <a:t>Ontologi ilmu kimia zat padat adalah …</a:t>
            </a:r>
            <a:br>
              <a:rPr lang="id-ID" sz="3200" b="1"/>
            </a:br>
            <a:r>
              <a:rPr lang="id-ID" sz="3200" b="1"/>
              <a:t>B. </a:t>
            </a:r>
            <a:r>
              <a:rPr lang="en-US" sz="3200" b="1"/>
              <a:t>Epistemologi ilmu kimia zat padat adalah … </a:t>
            </a:r>
            <a:br>
              <a:rPr lang="id-ID" sz="3200" b="1"/>
            </a:br>
            <a:r>
              <a:rPr lang="id-ID" sz="3200" b="1"/>
              <a:t>C. </a:t>
            </a:r>
            <a:r>
              <a:rPr lang="en-US" sz="3200" b="1"/>
              <a:t>Aksiologi ilmu kimia zat padat adalah … </a:t>
            </a:r>
            <a:br>
              <a:rPr lang="en-US" sz="3200" b="1"/>
            </a:br>
            <a:r>
              <a:rPr lang="en-US" sz="3200" b="1"/>
              <a:t>D. </a:t>
            </a:r>
            <a:r>
              <a:rPr lang="id-ID" sz="3200" b="1"/>
              <a:t>Ilmu kimia zat padat </a:t>
            </a:r>
            <a:r>
              <a:rPr lang="en-US" sz="3200" b="1"/>
              <a:t>dimulai Sejak </a:t>
            </a:r>
            <a:r>
              <a:rPr lang="id-ID" sz="3200" b="1"/>
              <a:t> penggunaan </a:t>
            </a:r>
            <a:r>
              <a:rPr lang="en-US" sz="3200" b="1"/>
              <a:t>…</a:t>
            </a:r>
            <a:r>
              <a:rPr lang="id-ID" sz="3200" b="1"/>
              <a:t> </a:t>
            </a:r>
            <a:br>
              <a:rPr lang="id-ID" sz="3200" b="1"/>
            </a:br>
            <a:endParaRPr lang="en-US" sz="3200" b="1"/>
          </a:p>
        </p:txBody>
      </p:sp>
      <p:sp>
        <p:nvSpPr>
          <p:cNvPr id="49155" name="Rectangle 3"/>
          <p:cNvSpPr>
            <a:spLocks noChangeArrowheads="1"/>
          </p:cNvSpPr>
          <p:nvPr/>
        </p:nvSpPr>
        <p:spPr bwMode="auto">
          <a:xfrm>
            <a:off x="1428750" y="2393950"/>
            <a:ext cx="7143750" cy="396875"/>
          </a:xfrm>
          <a:prstGeom prst="rect">
            <a:avLst/>
          </a:prstGeom>
          <a:noFill/>
          <a:ln w="9525">
            <a:noFill/>
            <a:miter lim="800000"/>
            <a:headEnd/>
            <a:tailEnd/>
          </a:ln>
        </p:spPr>
        <p:txBody>
          <a:bodyPr>
            <a:spAutoFit/>
          </a:bodyPr>
          <a:lstStyle/>
          <a:p>
            <a:pPr algn="ctr"/>
            <a:endParaRPr lang="en-GB" sz="2000" b="1">
              <a:solidFill>
                <a:srgbClr val="0000CC"/>
              </a:solidFill>
              <a:latin typeface="Calibri" pitchFamily="34" charset="0"/>
            </a:endParaRPr>
          </a:p>
        </p:txBody>
      </p:sp>
      <p:sp>
        <p:nvSpPr>
          <p:cNvPr id="49156" name="Text Box 4"/>
          <p:cNvSpPr txBox="1">
            <a:spLocks noChangeArrowheads="1"/>
          </p:cNvSpPr>
          <p:nvPr/>
        </p:nvSpPr>
        <p:spPr bwMode="auto">
          <a:xfrm>
            <a:off x="1857388" y="694307"/>
            <a:ext cx="7072330" cy="1877437"/>
          </a:xfrm>
          <a:prstGeom prst="rect">
            <a:avLst/>
          </a:prstGeom>
          <a:noFill/>
          <a:ln w="9525">
            <a:noFill/>
            <a:miter lim="800000"/>
            <a:headEnd/>
            <a:tailEnd/>
          </a:ln>
          <a:effectLst/>
        </p:spPr>
        <p:txBody>
          <a:bodyPr wrap="square">
            <a:spAutoFit/>
          </a:bodyPr>
          <a:lstStyle/>
          <a:p>
            <a:pPr>
              <a:spcBef>
                <a:spcPct val="50000"/>
              </a:spcBef>
            </a:pPr>
            <a:r>
              <a:rPr lang="en-US" sz="3200" b="1" i="1">
                <a:solidFill>
                  <a:srgbClr val="00B050"/>
                </a:solidFill>
              </a:rPr>
              <a:t>Refresh </a:t>
            </a:r>
            <a:r>
              <a:rPr lang="en-US" sz="3200" b="1">
                <a:solidFill>
                  <a:srgbClr val="00B050"/>
                </a:solidFill>
              </a:rPr>
              <a:t>materi sebelumnya.</a:t>
            </a:r>
          </a:p>
          <a:p>
            <a:pPr>
              <a:spcBef>
                <a:spcPct val="50000"/>
              </a:spcBef>
            </a:pPr>
            <a:r>
              <a:rPr lang="en-US" sz="3200" b="1"/>
              <a:t>Mari jawab pertanyaan</a:t>
            </a:r>
            <a:r>
              <a:rPr lang="en-GB" sz="3200" b="1"/>
              <a:t> sbb:</a:t>
            </a:r>
          </a:p>
          <a:p>
            <a:pPr>
              <a:spcBef>
                <a:spcPct val="50000"/>
              </a:spcBef>
            </a:pPr>
            <a:r>
              <a:rPr lang="en-US" b="1"/>
              <a:t>Untuk saat ini </a:t>
            </a:r>
            <a:r>
              <a:rPr lang="en-US" sz="2400" b="1">
                <a:solidFill>
                  <a:srgbClr val="FFC000"/>
                </a:solidFill>
              </a:rPr>
              <a:t>menjawab adalah emas</a:t>
            </a:r>
            <a:r>
              <a:rPr lang="en-US" b="1">
                <a:solidFill>
                  <a:srgbClr val="FFC000"/>
                </a:solidFill>
              </a:rPr>
              <a:t> </a:t>
            </a:r>
            <a:r>
              <a:rPr lang="en-US" b="1"/>
              <a:t>(bukan diam)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linds(horizontal)">
                                      <p:cBhvr>
                                        <p:cTn id="7"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0" y="2428868"/>
            <a:ext cx="9144000" cy="4429132"/>
          </a:xfrm>
        </p:spPr>
        <p:txBody>
          <a:bodyPr/>
          <a:lstStyle/>
          <a:p>
            <a:pPr marL="179388" algn="l" eaLnBrk="1" hangingPunct="1"/>
            <a:r>
              <a:rPr lang="en-US" sz="3200" b="1"/>
              <a:t>1</a:t>
            </a:r>
            <a:r>
              <a:rPr lang="id-ID" sz="3200" b="1"/>
              <a:t>. </a:t>
            </a:r>
            <a:r>
              <a:rPr lang="en-US" sz="3200" b="1"/>
              <a:t>Keadaan materi apa saja?</a:t>
            </a:r>
            <a:br>
              <a:rPr lang="en-US" sz="3200" b="1"/>
            </a:br>
            <a:r>
              <a:rPr lang="en-US" sz="3200" b="1"/>
              <a:t>2. Apa perbedaan keadaan </a:t>
            </a:r>
            <a:r>
              <a:rPr lang="id-ID" sz="3200" b="1"/>
              <a:t>Gas, Cair dan Padat</a:t>
            </a:r>
            <a:r>
              <a:rPr lang="en-US" sz="3200" b="1"/>
              <a:t>?</a:t>
            </a:r>
            <a:br>
              <a:rPr lang="en-US" sz="3200" b="1"/>
            </a:br>
            <a:r>
              <a:rPr lang="en-US" sz="3200" b="1"/>
              <a:t>3. </a:t>
            </a:r>
            <a:r>
              <a:rPr lang="id-ID" sz="3200" b="1"/>
              <a:t>Apa keadaan air (H</a:t>
            </a:r>
            <a:r>
              <a:rPr lang="id-ID" sz="3200" b="1" baseline="-25000"/>
              <a:t>2</a:t>
            </a:r>
            <a:r>
              <a:rPr lang="id-ID" sz="3200" b="1"/>
              <a:t>O)? </a:t>
            </a:r>
            <a:br>
              <a:rPr lang="en-US" sz="3200" b="1"/>
            </a:br>
            <a:r>
              <a:rPr lang="en-US" sz="3200" b="1"/>
              <a:t>4. Faktor apa saja </a:t>
            </a:r>
            <a:r>
              <a:rPr lang="id-ID" sz="3200" b="1"/>
              <a:t>yang mempengaruhi perubahan fase</a:t>
            </a:r>
            <a:r>
              <a:rPr lang="en-US" sz="3200" b="1"/>
              <a:t>? </a:t>
            </a:r>
            <a:br>
              <a:rPr lang="en-US" sz="3200" b="1"/>
            </a:br>
            <a:r>
              <a:rPr lang="en-US" sz="3200" b="1"/>
              <a:t>5. </a:t>
            </a:r>
            <a:r>
              <a:rPr lang="id-ID" sz="3200" b="1"/>
              <a:t>Mengapa padatan bersifat kaku dan memiliki bentuk yang tertentu? </a:t>
            </a:r>
            <a:br>
              <a:rPr lang="en-US" sz="3200" b="1"/>
            </a:br>
            <a:br>
              <a:rPr lang="id-ID" sz="3200" b="1"/>
            </a:br>
            <a:endParaRPr lang="en-US" sz="3200" b="1"/>
          </a:p>
        </p:txBody>
      </p:sp>
      <p:sp>
        <p:nvSpPr>
          <p:cNvPr id="49155" name="Rectangle 3"/>
          <p:cNvSpPr>
            <a:spLocks noChangeArrowheads="1"/>
          </p:cNvSpPr>
          <p:nvPr/>
        </p:nvSpPr>
        <p:spPr bwMode="auto">
          <a:xfrm>
            <a:off x="1428750" y="2393950"/>
            <a:ext cx="7143750" cy="396875"/>
          </a:xfrm>
          <a:prstGeom prst="rect">
            <a:avLst/>
          </a:prstGeom>
          <a:noFill/>
          <a:ln w="9525">
            <a:noFill/>
            <a:miter lim="800000"/>
            <a:headEnd/>
            <a:tailEnd/>
          </a:ln>
        </p:spPr>
        <p:txBody>
          <a:bodyPr>
            <a:spAutoFit/>
          </a:bodyPr>
          <a:lstStyle/>
          <a:p>
            <a:pPr algn="ctr"/>
            <a:endParaRPr lang="en-GB" sz="2000" b="1">
              <a:solidFill>
                <a:srgbClr val="0000CC"/>
              </a:solidFill>
              <a:latin typeface="Calibri" pitchFamily="34" charset="0"/>
            </a:endParaRPr>
          </a:p>
        </p:txBody>
      </p:sp>
      <p:sp>
        <p:nvSpPr>
          <p:cNvPr id="49156" name="Text Box 4"/>
          <p:cNvSpPr txBox="1">
            <a:spLocks noChangeArrowheads="1"/>
          </p:cNvSpPr>
          <p:nvPr/>
        </p:nvSpPr>
        <p:spPr bwMode="auto">
          <a:xfrm>
            <a:off x="1857388" y="1290095"/>
            <a:ext cx="7072330" cy="1138773"/>
          </a:xfrm>
          <a:prstGeom prst="rect">
            <a:avLst/>
          </a:prstGeom>
          <a:noFill/>
          <a:ln w="9525">
            <a:noFill/>
            <a:miter lim="800000"/>
            <a:headEnd/>
            <a:tailEnd/>
          </a:ln>
          <a:effectLst/>
        </p:spPr>
        <p:txBody>
          <a:bodyPr wrap="square">
            <a:spAutoFit/>
          </a:bodyPr>
          <a:lstStyle/>
          <a:p>
            <a:pPr>
              <a:spcBef>
                <a:spcPct val="50000"/>
              </a:spcBef>
            </a:pPr>
            <a:r>
              <a:rPr lang="en-US" sz="3200" b="1"/>
              <a:t>Mari jawab pertanyaan</a:t>
            </a:r>
            <a:r>
              <a:rPr lang="en-GB" sz="3200" b="1"/>
              <a:t> sbb:</a:t>
            </a:r>
          </a:p>
          <a:p>
            <a:pPr>
              <a:spcBef>
                <a:spcPct val="50000"/>
              </a:spcBef>
            </a:pPr>
            <a:r>
              <a:rPr lang="en-US" b="1"/>
              <a:t>Untuk saat ini </a:t>
            </a:r>
            <a:r>
              <a:rPr lang="en-US" sz="2400" b="1">
                <a:solidFill>
                  <a:srgbClr val="FFC000"/>
                </a:solidFill>
              </a:rPr>
              <a:t>menjawab adalah emas</a:t>
            </a:r>
            <a:r>
              <a:rPr lang="en-US" b="1">
                <a:solidFill>
                  <a:srgbClr val="FFC000"/>
                </a:solidFill>
              </a:rPr>
              <a:t> </a:t>
            </a:r>
            <a:r>
              <a:rPr lang="en-US" b="1"/>
              <a:t>(bukan diam)  (:</a:t>
            </a:r>
          </a:p>
        </p:txBody>
      </p:sp>
      <p:sp>
        <p:nvSpPr>
          <p:cNvPr id="5" name="Rectangle 4"/>
          <p:cNvSpPr/>
          <p:nvPr/>
        </p:nvSpPr>
        <p:spPr>
          <a:xfrm>
            <a:off x="1357290" y="0"/>
            <a:ext cx="6786610" cy="1077218"/>
          </a:xfrm>
          <a:prstGeom prst="rect">
            <a:avLst/>
          </a:prstGeom>
        </p:spPr>
        <p:txBody>
          <a:bodyPr wrap="square">
            <a:spAutoFit/>
          </a:bodyPr>
          <a:lstStyle/>
          <a:p>
            <a:pPr>
              <a:spcBef>
                <a:spcPct val="50000"/>
              </a:spcBef>
            </a:pPr>
            <a:r>
              <a:rPr lang="en-US" sz="32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haroni" pitchFamily="2" charset="-79"/>
                <a:cs typeface="Aharoni" pitchFamily="2" charset="-79"/>
              </a:rPr>
              <a:t>Keadaan materi dan jenis padatan</a:t>
            </a:r>
            <a:endParaRPr lang="en-US" sz="3200" b="1">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linds(horizontal)">
                                      <p:cBhvr>
                                        <p:cTn id="7"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www.inspiradata.com/wp-content/uploads/2017/11/es-kutu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es-kutub.jp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714348" y="1214422"/>
            <a:ext cx="7635424" cy="1754326"/>
          </a:xfrm>
          <a:prstGeom prst="rect">
            <a:avLst/>
          </a:prstGeom>
        </p:spPr>
        <p:txBody>
          <a:bodyPr wrap="none">
            <a:spAutoFit/>
          </a:bodyPr>
          <a:lstStyle/>
          <a:p>
            <a:pPr algn="ctr"/>
            <a:r>
              <a:rPr lang="id-ID" sz="5400" b="1"/>
              <a:t>Apa keadaan air (H</a:t>
            </a:r>
            <a:r>
              <a:rPr lang="id-ID" sz="5400" b="1" baseline="-25000"/>
              <a:t>2</a:t>
            </a:r>
            <a:r>
              <a:rPr lang="id-ID" sz="5400" b="1"/>
              <a:t>O)</a:t>
            </a:r>
            <a:r>
              <a:rPr lang="en-US" sz="5400" b="1"/>
              <a:t> </a:t>
            </a:r>
          </a:p>
          <a:p>
            <a:pPr algn="ctr"/>
            <a:r>
              <a:rPr lang="en-US" sz="5400" b="1"/>
              <a:t>di daerah kutub</a:t>
            </a:r>
            <a:r>
              <a:rPr lang="id-ID" sz="5400" b="1"/>
              <a:t>?</a:t>
            </a:r>
            <a:endParaRPr lang="en-US" sz="5400"/>
          </a:p>
        </p:txBody>
      </p:sp>
      <p:sp>
        <p:nvSpPr>
          <p:cNvPr id="6" name="Rectangle 5"/>
          <p:cNvSpPr/>
          <p:nvPr/>
        </p:nvSpPr>
        <p:spPr>
          <a:xfrm>
            <a:off x="-32" y="4000504"/>
            <a:ext cx="9264076" cy="1754326"/>
          </a:xfrm>
          <a:prstGeom prst="rect">
            <a:avLst/>
          </a:prstGeom>
        </p:spPr>
        <p:txBody>
          <a:bodyPr wrap="none">
            <a:spAutoFit/>
          </a:bodyPr>
          <a:lstStyle/>
          <a:p>
            <a:pPr algn="ctr"/>
            <a:r>
              <a:rPr lang="en-US" sz="5400" b="1"/>
              <a:t>Kenapa </a:t>
            </a:r>
            <a:r>
              <a:rPr lang="id-ID" sz="5400" b="1"/>
              <a:t>keadaan air (H</a:t>
            </a:r>
            <a:r>
              <a:rPr lang="id-ID" sz="5400" b="1" baseline="-25000"/>
              <a:t>2</a:t>
            </a:r>
            <a:r>
              <a:rPr lang="id-ID" sz="5400" b="1"/>
              <a:t>O)</a:t>
            </a:r>
            <a:r>
              <a:rPr lang="en-US" sz="5400" b="1"/>
              <a:t> </a:t>
            </a:r>
          </a:p>
          <a:p>
            <a:pPr algn="ctr"/>
            <a:r>
              <a:rPr lang="en-US" sz="5400" b="1"/>
              <a:t>di daerah kutub seperti itu</a:t>
            </a:r>
            <a:r>
              <a:rPr lang="id-ID" sz="5400" b="1"/>
              <a:t>?</a:t>
            </a:r>
            <a:endParaRPr lang="en-US" sz="5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696200" cy="609600"/>
          </a:xfrm>
          <a:solidFill>
            <a:srgbClr val="CCFF99"/>
          </a:solidFill>
          <a:ln>
            <a:solidFill>
              <a:srgbClr val="CC3300"/>
            </a:solidFill>
          </a:ln>
          <a:effectLst>
            <a:outerShdw dist="107763" dir="8100000" algn="ctr" rotWithShape="0">
              <a:schemeClr val="bg2">
                <a:alpha val="50000"/>
              </a:schemeClr>
            </a:outerShdw>
          </a:effectLst>
        </p:spPr>
        <p:txBody>
          <a:bodyPr/>
          <a:lstStyle/>
          <a:p>
            <a:pPr eaLnBrk="1" hangingPunct="1">
              <a:defRPr/>
            </a:pPr>
            <a:r>
              <a:rPr lang="en-US" sz="2800">
                <a:solidFill>
                  <a:srgbClr val="CC3300"/>
                </a:solidFill>
              </a:rPr>
              <a:t>Sifat materi berdasarkan wujudnya</a:t>
            </a:r>
          </a:p>
        </p:txBody>
      </p:sp>
      <p:graphicFrame>
        <p:nvGraphicFramePr>
          <p:cNvPr id="47107" name="Group 3"/>
          <p:cNvGraphicFramePr>
            <a:graphicFrameLocks noGrp="1"/>
          </p:cNvGraphicFramePr>
          <p:nvPr>
            <p:ph idx="1"/>
          </p:nvPr>
        </p:nvGraphicFramePr>
        <p:xfrm>
          <a:off x="461963" y="2967038"/>
          <a:ext cx="8458200" cy="3663696"/>
        </p:xfrm>
        <a:graphic>
          <a:graphicData uri="http://schemas.openxmlformats.org/drawingml/2006/table">
            <a:tbl>
              <a:tblPr/>
              <a:tblGrid>
                <a:gridCol w="2667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CC3300"/>
                          </a:solidFill>
                          <a:effectLst/>
                          <a:latin typeface="Arial" charset="0"/>
                        </a:rPr>
                        <a:t>Aspek </a:t>
                      </a:r>
                    </a:p>
                  </a:txBody>
                  <a:tcPr horzOverflow="overflow">
                    <a:lnL w="38100"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CC3300"/>
                          </a:solidFill>
                          <a:effectLst/>
                          <a:latin typeface="Arial" charset="0"/>
                        </a:rPr>
                        <a:t>Padat</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CC3300"/>
                          </a:solidFill>
                          <a:effectLst/>
                          <a:latin typeface="Arial" charset="0"/>
                        </a:rPr>
                        <a:t>Cair</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CC3300"/>
                          </a:solidFill>
                          <a:effectLst/>
                          <a:latin typeface="Arial" charset="0"/>
                        </a:rPr>
                        <a:t>Gas</a:t>
                      </a:r>
                    </a:p>
                  </a:txBody>
                  <a:tcPr horzOverflow="overflow">
                    <a:lnL w="28575"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0"/>
                  </a:ext>
                </a:extLst>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CC3300"/>
                          </a:solidFill>
                          <a:effectLst/>
                          <a:latin typeface="Arial" charset="0"/>
                        </a:rPr>
                        <a:t>Jarak antar partikel</a:t>
                      </a:r>
                    </a:p>
                  </a:txBody>
                  <a:tcPr horzOverflow="overflow">
                    <a:lnL w="38100"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Arial" charset="0"/>
                        </a:rPr>
                        <a:t>Dekat sekali</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Arial" charset="0"/>
                        </a:rPr>
                        <a:t>Dekat</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Arial" charset="0"/>
                        </a:rPr>
                        <a:t>Jauh</a:t>
                      </a:r>
                    </a:p>
                  </a:txBody>
                  <a:tcPr horzOverflow="overflow">
                    <a:lnL w="28575"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1"/>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CC3300"/>
                          </a:solidFill>
                          <a:effectLst/>
                          <a:latin typeface="Arial" charset="0"/>
                        </a:rPr>
                        <a:t>Daya tarik antar partikel</a:t>
                      </a:r>
                    </a:p>
                  </a:txBody>
                  <a:tcPr horzOverflow="overflow">
                    <a:lnL w="38100"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Arial" charset="0"/>
                        </a:rPr>
                        <a:t>Kuat sekali</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Arial" charset="0"/>
                        </a:rPr>
                        <a:t>Lemah</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Arial" charset="0"/>
                        </a:rPr>
                        <a:t>lemah sekali</a:t>
                      </a:r>
                    </a:p>
                  </a:txBody>
                  <a:tcPr horzOverflow="overflow">
                    <a:lnL w="28575"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2"/>
                  </a:ext>
                </a:extLst>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CC3300"/>
                          </a:solidFill>
                          <a:effectLst/>
                          <a:latin typeface="Arial" charset="0"/>
                        </a:rPr>
                        <a:t>Gerak partikel</a:t>
                      </a:r>
                    </a:p>
                  </a:txBody>
                  <a:tcPr horzOverflow="overflow">
                    <a:lnL w="38100"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Arial" charset="0"/>
                        </a:rPr>
                        <a:t>bersama</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Arial" charset="0"/>
                        </a:rPr>
                        <a:t>Berkelompok</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Arial" charset="0"/>
                        </a:rPr>
                        <a:t>Individu</a:t>
                      </a:r>
                    </a:p>
                  </a:txBody>
                  <a:tcPr horzOverflow="overflow">
                    <a:lnL w="28575"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3"/>
                  </a:ext>
                </a:extLst>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CC3300"/>
                          </a:solidFill>
                          <a:effectLst/>
                          <a:latin typeface="Arial" charset="0"/>
                        </a:rPr>
                        <a:t>Volume</a:t>
                      </a:r>
                    </a:p>
                  </a:txBody>
                  <a:tcPr horzOverflow="overflow">
                    <a:lnL w="38100"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Arial" charset="0"/>
                        </a:rPr>
                        <a:t>Tetap</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Arial" charset="0"/>
                        </a:rPr>
                        <a:t>Tetap</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Arial" charset="0"/>
                        </a:rPr>
                        <a:t>Berubah</a:t>
                      </a:r>
                    </a:p>
                  </a:txBody>
                  <a:tcPr horzOverflow="overflow">
                    <a:lnL w="28575"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4"/>
                  </a:ext>
                </a:extLst>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CC3300"/>
                          </a:solidFill>
                          <a:effectLst/>
                          <a:latin typeface="Arial" charset="0"/>
                        </a:rPr>
                        <a:t>Bentuk</a:t>
                      </a:r>
                    </a:p>
                  </a:txBody>
                  <a:tcPr horzOverflow="overflow">
                    <a:lnL w="38100"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Arial" charset="0"/>
                        </a:rPr>
                        <a:t>Tetap</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Arial" charset="0"/>
                        </a:rPr>
                        <a:t>berubah</a:t>
                      </a:r>
                      <a:r>
                        <a:rPr kumimoji="0" lang="en-US" sz="1200" b="0" i="0" u="none" strike="noStrike" cap="none" normalizeH="0" baseline="0">
                          <a:ln>
                            <a:noFill/>
                          </a:ln>
                          <a:solidFill>
                            <a:srgbClr val="0000FF"/>
                          </a:solidFill>
                          <a:effectLst/>
                          <a:latin typeface="Arial" charset="0"/>
                        </a:rPr>
                        <a:t>(spt ruang)</a:t>
                      </a:r>
                      <a:endParaRPr kumimoji="0" lang="en-US" sz="2000" b="0" i="0" u="none" strike="noStrike" cap="none" normalizeH="0" baseline="0">
                        <a:ln>
                          <a:noFill/>
                        </a:ln>
                        <a:solidFill>
                          <a:srgbClr val="0000FF"/>
                        </a:solidFill>
                        <a:effectLst/>
                        <a:latin typeface="Arial"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Arial" charset="0"/>
                        </a:rPr>
                        <a:t>Berubah </a:t>
                      </a:r>
                      <a:r>
                        <a:rPr kumimoji="0" lang="en-US" sz="1200" b="0" i="0" u="none" strike="noStrike" cap="none" normalizeH="0" baseline="0">
                          <a:ln>
                            <a:noFill/>
                          </a:ln>
                          <a:solidFill>
                            <a:srgbClr val="0000FF"/>
                          </a:solidFill>
                          <a:effectLst/>
                          <a:latin typeface="Arial" charset="0"/>
                        </a:rPr>
                        <a:t>(spt ruang)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FF"/>
                        </a:solidFill>
                        <a:effectLst/>
                        <a:latin typeface="Arial" charset="0"/>
                      </a:endParaRPr>
                    </a:p>
                  </a:txBody>
                  <a:tcPr horzOverflow="overflow">
                    <a:lnL w="28575"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5"/>
                  </a:ext>
                </a:extLst>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CC3300"/>
                          </a:solidFill>
                          <a:effectLst/>
                          <a:latin typeface="Arial" charset="0"/>
                        </a:rPr>
                        <a:t>Sifat mengalir</a:t>
                      </a:r>
                    </a:p>
                  </a:txBody>
                  <a:tcPr horzOverflow="overflow">
                    <a:lnL w="38100"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Arial" charset="0"/>
                        </a:rPr>
                        <a:t>Tidak mengalir</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Arial" charset="0"/>
                        </a:rPr>
                        <a:t>mengalir</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Arial" charset="0"/>
                        </a:rPr>
                        <a:t>Mengalir</a:t>
                      </a:r>
                    </a:p>
                  </a:txBody>
                  <a:tcPr horzOverflow="overflow">
                    <a:lnL w="28575"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6"/>
                  </a:ext>
                </a:extLst>
              </a:tr>
            </a:tbl>
          </a:graphicData>
        </a:graphic>
      </p:graphicFrame>
      <p:pic>
        <p:nvPicPr>
          <p:cNvPr id="47149" name="Picture 45" descr="KEADAAN MATERI"/>
          <p:cNvPicPr>
            <a:picLocks noChangeAspect="1" noChangeArrowheads="1"/>
          </p:cNvPicPr>
          <p:nvPr/>
        </p:nvPicPr>
        <p:blipFill>
          <a:blip r:embed="rId2"/>
          <a:srcRect/>
          <a:stretch>
            <a:fillRect/>
          </a:stretch>
        </p:blipFill>
        <p:spPr bwMode="auto">
          <a:xfrm>
            <a:off x="3643306" y="995363"/>
            <a:ext cx="4614874" cy="1881187"/>
          </a:xfrm>
          <a:prstGeom prst="rect">
            <a:avLst/>
          </a:prstGeom>
          <a:noFill/>
          <a:ln w="28575">
            <a:solidFill>
              <a:srgbClr val="CC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149"/>
                                        </p:tgtEl>
                                        <p:attrNameLst>
                                          <p:attrName>style.visibility</p:attrName>
                                        </p:attrNameLst>
                                      </p:cBhvr>
                                      <p:to>
                                        <p:strVal val="visible"/>
                                      </p:to>
                                    </p:set>
                                    <p:animEffect transition="in" filter="wipe(left)">
                                      <p:cBhvr>
                                        <p:cTn id="7" dur="2000"/>
                                        <p:tgtEl>
                                          <p:spTgt spid="471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7107"/>
                                        </p:tgtEl>
                                        <p:attrNameLst>
                                          <p:attrName>style.visibility</p:attrName>
                                        </p:attrNameLst>
                                      </p:cBhvr>
                                      <p:to>
                                        <p:strVal val="visible"/>
                                      </p:to>
                                    </p:set>
                                    <p:animEffect transition="in" filter="wipe(left)">
                                      <p:cBhvr>
                                        <p:cTn id="12" dur="20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8600"/>
            <a:ext cx="8229600" cy="914400"/>
          </a:xfrm>
        </p:spPr>
        <p:txBody>
          <a:bodyPr/>
          <a:lstStyle/>
          <a:p>
            <a:pPr eaLnBrk="1" hangingPunct="1"/>
            <a:r>
              <a:rPr lang="en-US">
                <a:solidFill>
                  <a:srgbClr val="CC3300"/>
                </a:solidFill>
              </a:rPr>
              <a:t>Perubahan wujud Zat </a:t>
            </a:r>
          </a:p>
        </p:txBody>
      </p:sp>
      <p:pic>
        <p:nvPicPr>
          <p:cNvPr id="6147" name="Picture 4" descr="perubahan wujud zat-zat"/>
          <p:cNvPicPr>
            <a:picLocks noChangeAspect="1" noChangeArrowheads="1"/>
          </p:cNvPicPr>
          <p:nvPr/>
        </p:nvPicPr>
        <p:blipFill>
          <a:blip r:embed="rId2"/>
          <a:srcRect/>
          <a:stretch>
            <a:fillRect/>
          </a:stretch>
        </p:blipFill>
        <p:spPr bwMode="auto">
          <a:xfrm>
            <a:off x="2362200" y="1447800"/>
            <a:ext cx="4419600" cy="4419600"/>
          </a:xfrm>
          <a:prstGeom prst="rect">
            <a:avLst/>
          </a:prstGeom>
          <a:solidFill>
            <a:srgbClr val="FFFF00"/>
          </a:solidFill>
          <a:ln w="19050">
            <a:solidFill>
              <a:srgbClr val="CC3300"/>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200" b="1"/>
              <a:t>Perubahan keadaan air dan proses perubahan saat terjadi perubahan temperatur</a:t>
            </a:r>
            <a:endParaRPr lang="en-US" sz="3200" b="1"/>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a:stretch>
            <a:fillRect/>
          </a:stretch>
        </p:blipFill>
        <p:spPr bwMode="auto">
          <a:xfrm>
            <a:off x="928662" y="1357274"/>
            <a:ext cx="7215238" cy="550072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118" y="725454"/>
            <a:ext cx="8229600" cy="846158"/>
          </a:xfrm>
        </p:spPr>
        <p:txBody>
          <a:bodyPr/>
          <a:lstStyle/>
          <a:p>
            <a:r>
              <a:rPr lang="en-US"/>
              <a:t>Diagram fasa air dan larutan</a:t>
            </a:r>
          </a:p>
        </p:txBody>
      </p:sp>
      <p:pic>
        <p:nvPicPr>
          <p:cNvPr id="4" name="Content Placeholder 3" descr="diagram fasa air dan diagram fasa larutan.JPG"/>
          <p:cNvPicPr>
            <a:picLocks noGrp="1" noChangeAspect="1"/>
          </p:cNvPicPr>
          <p:nvPr>
            <p:ph idx="1"/>
          </p:nvPr>
        </p:nvPicPr>
        <p:blipFill>
          <a:blip r:embed="rId2"/>
          <a:stretch>
            <a:fillRect/>
          </a:stretch>
        </p:blipFill>
        <p:spPr>
          <a:xfrm>
            <a:off x="702148" y="1834110"/>
            <a:ext cx="8227570" cy="502391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57232"/>
            <a:ext cx="8229600" cy="1143000"/>
          </a:xfrm>
        </p:spPr>
        <p:txBody>
          <a:bodyPr/>
          <a:lstStyle/>
          <a:p>
            <a:pPr lvl="0" eaLnBrk="1" hangingPunct="1"/>
            <a:r>
              <a:rPr lang="id-ID" sz="3200">
                <a:latin typeface="Arial" pitchFamily="34" charset="0"/>
              </a:rPr>
              <a:t>Tabel 1.2. Titik leleh dan didih serta Entalpi peleburan dan</a:t>
            </a:r>
            <a:r>
              <a:rPr lang="en-US" sz="3200">
                <a:latin typeface="Arial" pitchFamily="34" charset="0"/>
              </a:rPr>
              <a:t> </a:t>
            </a:r>
            <a:r>
              <a:rPr lang="id-ID" sz="3200">
                <a:latin typeface="Arial" pitchFamily="34" charset="0"/>
              </a:rPr>
              <a:t>penguapan dari berbagai zat.</a:t>
            </a:r>
            <a:br>
              <a:rPr lang="en-US" sz="3200">
                <a:latin typeface="Arial" pitchFamily="34" charset="0"/>
              </a:rPr>
            </a:br>
            <a:endParaRPr lang="en-US" sz="3200"/>
          </a:p>
        </p:txBody>
      </p:sp>
      <p:graphicFrame>
        <p:nvGraphicFramePr>
          <p:cNvPr id="4" name="Content Placeholder 3"/>
          <p:cNvGraphicFramePr>
            <a:graphicFrameLocks noGrp="1"/>
          </p:cNvGraphicFramePr>
          <p:nvPr>
            <p:ph idx="1"/>
          </p:nvPr>
        </p:nvGraphicFramePr>
        <p:xfrm>
          <a:off x="500036" y="1857363"/>
          <a:ext cx="8072493" cy="4643471"/>
        </p:xfrm>
        <a:graphic>
          <a:graphicData uri="http://schemas.openxmlformats.org/drawingml/2006/table">
            <a:tbl>
              <a:tblPr/>
              <a:tblGrid>
                <a:gridCol w="1764993">
                  <a:extLst>
                    <a:ext uri="{9D8B030D-6E8A-4147-A177-3AD203B41FA5}">
                      <a16:colId xmlns:a16="http://schemas.microsoft.com/office/drawing/2014/main" val="20000"/>
                    </a:ext>
                  </a:extLst>
                </a:gridCol>
                <a:gridCol w="1576875">
                  <a:extLst>
                    <a:ext uri="{9D8B030D-6E8A-4147-A177-3AD203B41FA5}">
                      <a16:colId xmlns:a16="http://schemas.microsoft.com/office/drawing/2014/main" val="20001"/>
                    </a:ext>
                  </a:extLst>
                </a:gridCol>
                <a:gridCol w="1576875">
                  <a:extLst>
                    <a:ext uri="{9D8B030D-6E8A-4147-A177-3AD203B41FA5}">
                      <a16:colId xmlns:a16="http://schemas.microsoft.com/office/drawing/2014/main" val="20002"/>
                    </a:ext>
                  </a:extLst>
                </a:gridCol>
                <a:gridCol w="1576875">
                  <a:extLst>
                    <a:ext uri="{9D8B030D-6E8A-4147-A177-3AD203B41FA5}">
                      <a16:colId xmlns:a16="http://schemas.microsoft.com/office/drawing/2014/main" val="20003"/>
                    </a:ext>
                  </a:extLst>
                </a:gridCol>
                <a:gridCol w="1576875">
                  <a:extLst>
                    <a:ext uri="{9D8B030D-6E8A-4147-A177-3AD203B41FA5}">
                      <a16:colId xmlns:a16="http://schemas.microsoft.com/office/drawing/2014/main" val="20004"/>
                    </a:ext>
                  </a:extLst>
                </a:gridCol>
              </a:tblGrid>
              <a:tr h="928695">
                <a:tc>
                  <a:txBody>
                    <a:bodyPr/>
                    <a:lstStyle/>
                    <a:p>
                      <a:r>
                        <a:rPr lang="id-ID" sz="2400" b="1">
                          <a:latin typeface="Calibri"/>
                          <a:ea typeface="Times New Roman"/>
                          <a:cs typeface="Times New Roman"/>
                        </a:rPr>
                        <a:t>Zat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id-ID" sz="2400" b="1">
                          <a:latin typeface="Calibri"/>
                          <a:ea typeface="Times New Roman"/>
                          <a:cs typeface="Times New Roman"/>
                        </a:rPr>
                        <a:t> Titik leleh (°C)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id-ID" sz="2400" b="1">
                          <a:latin typeface="Calibri"/>
                          <a:ea typeface="Times New Roman"/>
                          <a:cs typeface="Times New Roman"/>
                        </a:rPr>
                        <a:t>ΔH</a:t>
                      </a:r>
                      <a:r>
                        <a:rPr lang="id-ID" sz="2400" b="1" baseline="-25000">
                          <a:latin typeface="Calibri"/>
                          <a:ea typeface="Times New Roman"/>
                          <a:cs typeface="Times New Roman"/>
                        </a:rPr>
                        <a:t>fus</a:t>
                      </a:r>
                      <a:endParaRPr lang="en-US" sz="2400" b="1">
                        <a:latin typeface="Calibri"/>
                        <a:ea typeface="Times New Roman"/>
                        <a:cs typeface="Times New Roman"/>
                      </a:endParaRPr>
                    </a:p>
                    <a:p>
                      <a:r>
                        <a:rPr lang="id-ID" sz="2400" b="1">
                          <a:latin typeface="Calibri"/>
                          <a:ea typeface="Times New Roman"/>
                          <a:cs typeface="Times New Roman"/>
                        </a:rPr>
                        <a:t>(kJ/mol)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id-ID" sz="2400" b="1">
                          <a:latin typeface="Calibri"/>
                          <a:ea typeface="Times New Roman"/>
                          <a:cs typeface="Times New Roman"/>
                        </a:rPr>
                        <a:t>Titik didih (°C)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id-ID" sz="2400" b="1">
                          <a:latin typeface="Calibri"/>
                          <a:ea typeface="Times New Roman"/>
                          <a:cs typeface="Times New Roman"/>
                        </a:rPr>
                        <a:t>ΔH</a:t>
                      </a:r>
                      <a:r>
                        <a:rPr lang="id-ID" sz="2400" b="1" baseline="-25000">
                          <a:latin typeface="Calibri"/>
                          <a:ea typeface="Times New Roman"/>
                          <a:cs typeface="Times New Roman"/>
                        </a:rPr>
                        <a:t>vap</a:t>
                      </a:r>
                      <a:endParaRPr lang="en-US" sz="2400" b="1">
                        <a:latin typeface="Calibri"/>
                        <a:ea typeface="Times New Roman"/>
                        <a:cs typeface="Times New Roman"/>
                      </a:endParaRPr>
                    </a:p>
                    <a:p>
                      <a:r>
                        <a:rPr lang="id-ID" sz="2400" b="1">
                          <a:latin typeface="Calibri"/>
                          <a:ea typeface="Times New Roman"/>
                          <a:cs typeface="Times New Roman"/>
                        </a:rPr>
                        <a:t>(kJ/mol)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464347">
                <a:tc>
                  <a:txBody>
                    <a:bodyPr/>
                    <a:lstStyle/>
                    <a:p>
                      <a:r>
                        <a:rPr lang="id-ID" sz="2400" b="1">
                          <a:latin typeface="Calibri"/>
                          <a:ea typeface="Times New Roman"/>
                          <a:cs typeface="Times New Roman"/>
                        </a:rPr>
                        <a:t>N</a:t>
                      </a:r>
                      <a:r>
                        <a:rPr lang="id-ID" sz="2400" b="1" baseline="-25000">
                          <a:latin typeface="Calibri"/>
                          <a:ea typeface="Times New Roman"/>
                          <a:cs typeface="Times New Roman"/>
                        </a:rPr>
                        <a:t>2</a:t>
                      </a:r>
                      <a:r>
                        <a:rPr lang="id-ID" sz="2400" b="1">
                          <a:latin typeface="Calibri"/>
                          <a:ea typeface="Times New Roman"/>
                          <a:cs typeface="Times New Roman"/>
                        </a:rPr>
                        <a:t>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−210.0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0.71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−195.8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5.6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4347">
                <a:tc>
                  <a:txBody>
                    <a:bodyPr/>
                    <a:lstStyle/>
                    <a:p>
                      <a:r>
                        <a:rPr lang="id-ID" sz="2400" b="1">
                          <a:latin typeface="Calibri"/>
                          <a:ea typeface="Times New Roman"/>
                          <a:cs typeface="Times New Roman"/>
                        </a:rPr>
                        <a:t>HCl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−114.2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2.00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−85.1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16.2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4347">
                <a:tc>
                  <a:txBody>
                    <a:bodyPr/>
                    <a:lstStyle/>
                    <a:p>
                      <a:r>
                        <a:rPr lang="id-ID" sz="2400" b="1">
                          <a:latin typeface="Calibri"/>
                          <a:ea typeface="Times New Roman"/>
                          <a:cs typeface="Times New Roman"/>
                        </a:rPr>
                        <a:t>Br</a:t>
                      </a:r>
                      <a:r>
                        <a:rPr lang="id-ID" sz="2400" b="1" baseline="-25000">
                          <a:latin typeface="Calibri"/>
                          <a:ea typeface="Times New Roman"/>
                          <a:cs typeface="Times New Roman"/>
                        </a:rPr>
                        <a:t>2</a:t>
                      </a:r>
                      <a:r>
                        <a:rPr lang="id-ID" sz="2400" b="1">
                          <a:latin typeface="Calibri"/>
                          <a:ea typeface="Times New Roman"/>
                          <a:cs typeface="Times New Roman"/>
                        </a:rPr>
                        <a:t>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−7.2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10.6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58.8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30.0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4347">
                <a:tc>
                  <a:txBody>
                    <a:bodyPr/>
                    <a:lstStyle/>
                    <a:p>
                      <a:r>
                        <a:rPr lang="id-ID" sz="2400" b="1">
                          <a:latin typeface="Calibri"/>
                          <a:ea typeface="Times New Roman"/>
                          <a:cs typeface="Times New Roman"/>
                        </a:rPr>
                        <a:t>CCl</a:t>
                      </a:r>
                      <a:r>
                        <a:rPr lang="id-ID" sz="2400" b="1" baseline="-25000">
                          <a:latin typeface="Calibri"/>
                          <a:ea typeface="Times New Roman"/>
                          <a:cs typeface="Times New Roman"/>
                        </a:rPr>
                        <a:t>4</a:t>
                      </a:r>
                      <a:r>
                        <a:rPr lang="id-ID" sz="2400" b="1">
                          <a:latin typeface="Calibri"/>
                          <a:ea typeface="Times New Roman"/>
                          <a:cs typeface="Times New Roman"/>
                        </a:rPr>
                        <a:t>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−22.6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2.56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76.8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29.8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64347">
                <a:tc>
                  <a:txBody>
                    <a:bodyPr/>
                    <a:lstStyle/>
                    <a:p>
                      <a:r>
                        <a:rPr lang="id-ID" sz="2400" b="1">
                          <a:latin typeface="Calibri"/>
                          <a:ea typeface="Times New Roman"/>
                          <a:cs typeface="Times New Roman"/>
                        </a:rPr>
                        <a:t>CH</a:t>
                      </a:r>
                      <a:r>
                        <a:rPr lang="id-ID" sz="2400" b="1" baseline="-25000">
                          <a:latin typeface="Calibri"/>
                          <a:ea typeface="Times New Roman"/>
                          <a:cs typeface="Times New Roman"/>
                        </a:rPr>
                        <a:t>3</a:t>
                      </a:r>
                      <a:r>
                        <a:rPr lang="id-ID" sz="2400" b="1">
                          <a:latin typeface="Calibri"/>
                          <a:ea typeface="Times New Roman"/>
                          <a:cs typeface="Times New Roman"/>
                        </a:rPr>
                        <a:t>CH</a:t>
                      </a:r>
                      <a:r>
                        <a:rPr lang="id-ID" sz="2400" b="1" baseline="-25000">
                          <a:latin typeface="Calibri"/>
                          <a:ea typeface="Times New Roman"/>
                          <a:cs typeface="Times New Roman"/>
                        </a:rPr>
                        <a:t>2</a:t>
                      </a:r>
                      <a:r>
                        <a:rPr lang="id-ID" sz="2400" b="1">
                          <a:latin typeface="Calibri"/>
                          <a:ea typeface="Times New Roman"/>
                          <a:cs typeface="Times New Roman"/>
                        </a:rPr>
                        <a:t>OH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−114.1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4.93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78.3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38.6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4347">
                <a:tc>
                  <a:txBody>
                    <a:bodyPr/>
                    <a:lstStyle/>
                    <a:p>
                      <a:r>
                        <a:rPr lang="id-ID" sz="2400" b="1">
                          <a:latin typeface="Calibri"/>
                          <a:ea typeface="Times New Roman"/>
                          <a:cs typeface="Times New Roman"/>
                        </a:rPr>
                        <a:t>H</a:t>
                      </a:r>
                      <a:r>
                        <a:rPr lang="id-ID" sz="2400" b="1" baseline="-25000">
                          <a:latin typeface="Calibri"/>
                          <a:ea typeface="Times New Roman"/>
                          <a:cs typeface="Times New Roman"/>
                        </a:rPr>
                        <a:t>2</a:t>
                      </a:r>
                      <a:r>
                        <a:rPr lang="id-ID" sz="2400" b="1">
                          <a:latin typeface="Calibri"/>
                          <a:ea typeface="Times New Roman"/>
                          <a:cs typeface="Times New Roman"/>
                        </a:rPr>
                        <a:t>O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0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6.01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100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40.7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64347">
                <a:tc>
                  <a:txBody>
                    <a:bodyPr/>
                    <a:lstStyle/>
                    <a:p>
                      <a:r>
                        <a:rPr lang="id-ID" sz="2400" b="1">
                          <a:latin typeface="Calibri"/>
                          <a:ea typeface="Times New Roman"/>
                          <a:cs typeface="Times New Roman"/>
                        </a:rPr>
                        <a:t>Na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97.8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2.6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883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97.4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64347">
                <a:tc>
                  <a:txBody>
                    <a:bodyPr/>
                    <a:lstStyle/>
                    <a:p>
                      <a:r>
                        <a:rPr lang="id-ID" sz="2400" b="1">
                          <a:latin typeface="Calibri"/>
                          <a:ea typeface="Times New Roman"/>
                          <a:cs typeface="Times New Roman"/>
                        </a:rPr>
                        <a:t>NaF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996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33.4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1704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176.1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2618</TotalTime>
  <Words>674</Words>
  <Application>Microsoft Office PowerPoint</Application>
  <PresentationFormat>On-screen Show (4:3)</PresentationFormat>
  <Paragraphs>164</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Aharoni</vt:lpstr>
      <vt:lpstr>Arial</vt:lpstr>
      <vt:lpstr>Calibri</vt:lpstr>
      <vt:lpstr>Rockwell</vt:lpstr>
      <vt:lpstr>Verdana</vt:lpstr>
      <vt:lpstr>Office Theme</vt:lpstr>
      <vt:lpstr>PowerPoint Presentation</vt:lpstr>
      <vt:lpstr>Ilmu kimia zat padat secara komprehensif  A. Ontologi ilmu kimia zat padat adalah … B. Epistemologi ilmu kimia zat padat adalah …  C. Aksiologi ilmu kimia zat padat adalah …  D. Ilmu kimia zat padat dimulai Sejak  penggunaan …  </vt:lpstr>
      <vt:lpstr>1. Keadaan materi apa saja? 2. Apa perbedaan keadaan Gas, Cair dan Padat? 3. Apa keadaan air (H2O)?  4. Faktor apa saja yang mempengaruhi perubahan fase?  5. Mengapa padatan bersifat kaku dan memiliki bentuk yang tertentu?   </vt:lpstr>
      <vt:lpstr>PowerPoint Presentation</vt:lpstr>
      <vt:lpstr>Sifat materi berdasarkan wujudnya</vt:lpstr>
      <vt:lpstr>Perubahan wujud Zat </vt:lpstr>
      <vt:lpstr>Perubahan keadaan air dan proses perubahan saat terjadi perubahan temperatur</vt:lpstr>
      <vt:lpstr>Diagram fasa air dan larutan</vt:lpstr>
      <vt:lpstr>Tabel 1.2. Titik leleh dan didih serta Entalpi peleburan dan penguapan dari berbagai zat. </vt:lpstr>
      <vt:lpstr>PowerPoint Presentation</vt:lpstr>
      <vt:lpstr>PowerPoint Presentation</vt:lpstr>
      <vt:lpstr>PowerPoint Presentation</vt:lpstr>
      <vt:lpstr>PowerPoint Presentation</vt:lpstr>
      <vt:lpstr>TYPES OF SOLIDS</vt:lpstr>
      <vt:lpstr>Untuk lebih memahami materi ini silahkan baca di buku kami / yg lain:</vt:lpstr>
      <vt:lpstr>Daftar Isi buku Kimia Zat Padat,  Mau ebooknya, silahkan klik https://bit.ly/ebukuKZP / 085731160005</vt:lpstr>
      <vt:lpstr>PowerPoint Presentation</vt:lpstr>
      <vt:lpstr>PowerPoint Presentation</vt:lpstr>
    </vt:vector>
  </TitlesOfParts>
  <Company>Sony Electronics,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 MENGAPA - BAGAIMANA</dc:title>
  <dc:creator>Sony Electronic, Inc</dc:creator>
  <cp:lastModifiedBy>admin</cp:lastModifiedBy>
  <cp:revision>80</cp:revision>
  <dcterms:created xsi:type="dcterms:W3CDTF">2008-10-13T22:04:06Z</dcterms:created>
  <dcterms:modified xsi:type="dcterms:W3CDTF">2020-04-16T06:09:48Z</dcterms:modified>
</cp:coreProperties>
</file>