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1" r:id="rId2"/>
    <p:sldId id="292" r:id="rId3"/>
    <p:sldId id="317" r:id="rId4"/>
    <p:sldId id="325" r:id="rId5"/>
    <p:sldId id="326" r:id="rId6"/>
    <p:sldId id="327"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28" r:id="rId22"/>
    <p:sldId id="324" r:id="rId23"/>
    <p:sldId id="343" r:id="rId24"/>
    <p:sldId id="368" r:id="rId25"/>
    <p:sldId id="367" r:id="rId26"/>
    <p:sldId id="369" r:id="rId27"/>
    <p:sldId id="260"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9900"/>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73" autoAdjust="0"/>
    <p:restoredTop sz="94662" autoAdjust="0"/>
  </p:normalViewPr>
  <p:slideViewPr>
    <p:cSldViewPr>
      <p:cViewPr varScale="1">
        <p:scale>
          <a:sx n="65" d="100"/>
          <a:sy n="65" d="100"/>
        </p:scale>
        <p:origin x="166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0492C4-BB66-4986-BE7E-68B29391C155}" type="datetimeFigureOut">
              <a:rPr lang="en-US" smtClean="0"/>
              <a:pPr/>
              <a:t>4/16/2020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854430-CD0F-43DF-B4B3-CE904DF401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0,5 a = jari-jari atom </a:t>
            </a:r>
          </a:p>
        </p:txBody>
      </p:sp>
      <p:sp>
        <p:nvSpPr>
          <p:cNvPr id="4" name="Slide Number Placeholder 3"/>
          <p:cNvSpPr>
            <a:spLocks noGrp="1"/>
          </p:cNvSpPr>
          <p:nvPr>
            <p:ph type="sldNum" sz="quarter" idx="10"/>
          </p:nvPr>
        </p:nvSpPr>
        <p:spPr/>
        <p:txBody>
          <a:bodyPr/>
          <a:lstStyle/>
          <a:p>
            <a:fld id="{6D0465B4-B43A-4043-A265-4282121BA307}"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0465B4-B43A-4043-A265-4282121BA307}"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0465B4-B43A-4043-A265-4282121BA307}"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0465B4-B43A-4043-A265-4282121BA307}"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2327463-1E35-471F-A1A0-08C8E4234B46}" type="slidenum">
              <a:rPr lang="id-ID" smtClean="0"/>
              <a:pPr>
                <a:defRPr/>
              </a:pPr>
              <a:t>26</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614B8A3-24A5-40A6-9DDB-31546B796A3A}" type="datetimeFigureOut">
              <a:rPr lang="en-US"/>
              <a:pPr>
                <a:defRPr/>
              </a:pPr>
              <a:t>4/16/2020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3A87A6-A368-4BCC-B030-9FEEF147457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A5C8E8-6992-4C4C-A48D-350418F498B5}" type="datetimeFigureOut">
              <a:rPr lang="en-US"/>
              <a:pPr>
                <a:defRPr/>
              </a:pPr>
              <a:t>4/16/2020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721F54-3D3A-4100-BBEA-268C7DCDBEA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3E0092-E016-42CC-9E81-8D06D981ABE4}" type="datetimeFigureOut">
              <a:rPr lang="en-US"/>
              <a:pPr>
                <a:defRPr/>
              </a:pPr>
              <a:t>4/16/2020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92CEDC-4C45-4256-B8D9-85DE246B305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79AF74-D01B-4489-A735-67A6DE719E56}" type="datetimeFigureOut">
              <a:rPr lang="en-US"/>
              <a:pPr>
                <a:defRPr/>
              </a:pPr>
              <a:t>4/16/2020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EE6B90-F620-4AA6-9CEB-F7F2D44DE7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E41CA90-5D12-435F-9514-094ECF7790E6}" type="datetimeFigureOut">
              <a:rPr lang="en-US"/>
              <a:pPr>
                <a:defRPr/>
              </a:pPr>
              <a:t>4/16/2020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AF182B-1C8E-4492-8164-C0F0E6C0CA7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0D2FD1C-3F42-4975-BCD5-CAE619DA112C}" type="datetimeFigureOut">
              <a:rPr lang="en-US"/>
              <a:pPr>
                <a:defRPr/>
              </a:pPr>
              <a:t>4/16/2020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4B7986-3349-4DDD-A7DC-2112FEAB2F3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BD52F4A-B603-4525-8BF7-DAB47BCE5FA7}" type="datetimeFigureOut">
              <a:rPr lang="en-US"/>
              <a:pPr>
                <a:defRPr/>
              </a:pPr>
              <a:t>4/16/2020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42835A0-87E0-4342-8DC7-EA0E412C5E7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D4B6A30-3B5B-462D-8DA6-2D512A17F179}" type="datetimeFigureOut">
              <a:rPr lang="en-US"/>
              <a:pPr>
                <a:defRPr/>
              </a:pPr>
              <a:t>4/16/2020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9874248-F2FF-4950-AB2B-8B7FDC8E29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3A0BB3-D96E-40C2-BF6C-46C9DE552C63}" type="datetimeFigureOut">
              <a:rPr lang="en-US"/>
              <a:pPr>
                <a:defRPr/>
              </a:pPr>
              <a:t>4/16/2020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B6B8F8B-E38A-4083-8D1C-1CC18FF9EFF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AD92B7A-EB7E-437B-A503-C3238BA57C64}" type="datetimeFigureOut">
              <a:rPr lang="en-US"/>
              <a:pPr>
                <a:defRPr/>
              </a:pPr>
              <a:t>4/16/2020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31012C-D297-4418-AA03-D6F3FDE8937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40EC901-28AB-48A2-B9EC-FD13171578C1}" type="datetimeFigureOut">
              <a:rPr lang="en-US"/>
              <a:pPr>
                <a:defRPr/>
              </a:pPr>
              <a:t>4/16/2020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03BDAD-D201-4204-9246-50316239F32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9B74997-3BF2-428C-889F-331ADF91E019}" type="datetimeFigureOut">
              <a:rPr lang="en-US"/>
              <a:pPr>
                <a:defRPr/>
              </a:pPr>
              <a:t>4/16/2020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B133A63-B0B9-4296-BC9F-C8C35DEC28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bit.ly/ebukuKZP"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hyperlink" Target="https://bit.ly/ebukuKZP" TargetMode="Externa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25.jpg"/><Relationship Id="rId4" Type="http://schemas.openxmlformats.org/officeDocument/2006/relationships/image" Target="../media/image30.png"/><Relationship Id="rId9"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2" name="TextBox 4"/>
          <p:cNvSpPr txBox="1">
            <a:spLocks noChangeArrowheads="1"/>
          </p:cNvSpPr>
          <p:nvPr/>
        </p:nvSpPr>
        <p:spPr bwMode="auto">
          <a:xfrm>
            <a:off x="4114494" y="4857760"/>
            <a:ext cx="3743654" cy="1631216"/>
          </a:xfrm>
          <a:prstGeom prst="rect">
            <a:avLst/>
          </a:prstGeom>
          <a:noFill/>
          <a:ln w="9525">
            <a:noFill/>
            <a:miter lim="800000"/>
            <a:headEnd/>
            <a:tailEnd/>
          </a:ln>
        </p:spPr>
        <p:txBody>
          <a:bodyPr wrap="none">
            <a:spAutoFit/>
          </a:bodyPr>
          <a:lstStyle/>
          <a:p>
            <a:r>
              <a:rPr lang="id-ID" sz="2000" b="1">
                <a:solidFill>
                  <a:srgbClr val="0000FF"/>
                </a:solidFill>
                <a:latin typeface="Rockwell" pitchFamily="18" charset="0"/>
              </a:rPr>
              <a:t>Oleh</a:t>
            </a:r>
            <a:endParaRPr lang="en-US" sz="2000" b="1">
              <a:solidFill>
                <a:srgbClr val="0000FF"/>
              </a:solidFill>
              <a:latin typeface="Rockwell" pitchFamily="18" charset="0"/>
            </a:endParaRPr>
          </a:p>
          <a:p>
            <a:endParaRPr lang="en-US" sz="2000" b="1">
              <a:solidFill>
                <a:srgbClr val="0000FF"/>
              </a:solidFill>
              <a:latin typeface="Rockwell" pitchFamily="18" charset="0"/>
            </a:endParaRPr>
          </a:p>
          <a:p>
            <a:r>
              <a:rPr lang="en-US" sz="2000" b="1">
                <a:solidFill>
                  <a:srgbClr val="0000FF"/>
                </a:solidFill>
                <a:latin typeface="Rockwell" pitchFamily="18" charset="0"/>
              </a:rPr>
              <a:t>Dr. H. Harun Nasrudin, M.S.</a:t>
            </a:r>
          </a:p>
          <a:p>
            <a:r>
              <a:rPr lang="en-US" sz="2000" b="1">
                <a:solidFill>
                  <a:srgbClr val="0000FF"/>
                </a:solidFill>
                <a:latin typeface="Rockwell" pitchFamily="18" charset="0"/>
              </a:rPr>
              <a:t> </a:t>
            </a:r>
          </a:p>
          <a:p>
            <a:r>
              <a:rPr lang="en-US" sz="2000" b="1">
                <a:solidFill>
                  <a:srgbClr val="0000FF"/>
                </a:solidFill>
                <a:latin typeface="Rockwell" pitchFamily="18" charset="0"/>
              </a:rPr>
              <a:t>Samik, S.Si., M.Si.</a:t>
            </a:r>
          </a:p>
        </p:txBody>
      </p:sp>
      <p:sp>
        <p:nvSpPr>
          <p:cNvPr id="5" name="Rectangle 4"/>
          <p:cNvSpPr/>
          <p:nvPr/>
        </p:nvSpPr>
        <p:spPr>
          <a:xfrm>
            <a:off x="3571868" y="0"/>
            <a:ext cx="5286413" cy="1938992"/>
          </a:xfrm>
          <a:prstGeom prst="rect">
            <a:avLst/>
          </a:prstGeom>
          <a:noFill/>
        </p:spPr>
        <p:txBody>
          <a:bodyPr wrap="square" lIns="91440" tIns="45720" rIns="91440" bIns="45720">
            <a:spAutoFit/>
          </a:bodyPr>
          <a:lstStyle/>
          <a:p>
            <a:pPr algn="ctr"/>
            <a:r>
              <a:rPr lang="en-US" sz="48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haroni" pitchFamily="2" charset="-79"/>
                <a:cs typeface="Aharoni" pitchFamily="2" charset="-79"/>
              </a:rPr>
              <a:t>Struktur Kristal</a:t>
            </a:r>
          </a:p>
          <a:p>
            <a:pPr algn="ctr"/>
            <a:r>
              <a:rPr lang="en-US" sz="24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haroni" pitchFamily="2" charset="-79"/>
                <a:cs typeface="Aharoni" pitchFamily="2" charset="-79"/>
              </a:rPr>
              <a:t>(bagaian 2)</a:t>
            </a:r>
          </a:p>
        </p:txBody>
      </p:sp>
      <p:pic>
        <p:nvPicPr>
          <p:cNvPr id="1026" name="Picture 2"/>
          <p:cNvPicPr>
            <a:picLocks noChangeAspect="1" noChangeArrowheads="1"/>
          </p:cNvPicPr>
          <p:nvPr/>
        </p:nvPicPr>
        <p:blipFill>
          <a:blip r:embed="rId3"/>
          <a:srcRect/>
          <a:stretch>
            <a:fillRect/>
          </a:stretch>
        </p:blipFill>
        <p:spPr bwMode="auto">
          <a:xfrm>
            <a:off x="6715140" y="6000768"/>
            <a:ext cx="533400" cy="5143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7786710" y="5357826"/>
            <a:ext cx="514350" cy="523875"/>
          </a:xfrm>
          <a:prstGeom prst="rect">
            <a:avLst/>
          </a:prstGeom>
          <a:noFill/>
          <a:ln w="9525">
            <a:noFill/>
            <a:miter lim="800000"/>
            <a:headEnd/>
            <a:tailEnd/>
          </a:ln>
          <a:effectLst/>
        </p:spPr>
      </p:pic>
      <p:pic>
        <p:nvPicPr>
          <p:cNvPr id="7" name="Picture 6"/>
          <p:cNvPicPr/>
          <p:nvPr/>
        </p:nvPicPr>
        <p:blipFill>
          <a:blip r:embed="rId5"/>
          <a:srcRect/>
          <a:stretch>
            <a:fillRect/>
          </a:stretch>
        </p:blipFill>
        <p:spPr bwMode="auto">
          <a:xfrm>
            <a:off x="4375271" y="2071678"/>
            <a:ext cx="2571768" cy="2643206"/>
          </a:xfrm>
          <a:prstGeom prst="rect">
            <a:avLst/>
          </a:prstGeom>
          <a:noFill/>
          <a:ln w="9525">
            <a:noFill/>
            <a:miter lim="800000"/>
            <a:headEnd/>
            <a:tailEnd/>
          </a:ln>
        </p:spPr>
      </p:pic>
      <p:pic>
        <p:nvPicPr>
          <p:cNvPr id="9" name="Picture 8"/>
          <p:cNvPicPr/>
          <p:nvPr/>
        </p:nvPicPr>
        <p:blipFill>
          <a:blip r:embed="rId6"/>
          <a:srcRect/>
          <a:stretch>
            <a:fillRect/>
          </a:stretch>
        </p:blipFill>
        <p:spPr bwMode="auto">
          <a:xfrm>
            <a:off x="6929454" y="2285992"/>
            <a:ext cx="2214546" cy="2286016"/>
          </a:xfrm>
          <a:prstGeom prst="rect">
            <a:avLst/>
          </a:prstGeom>
          <a:noFill/>
          <a:ln w="9525">
            <a:noFill/>
            <a:miter lim="800000"/>
            <a:headEnd/>
            <a:tailEnd/>
          </a:ln>
        </p:spPr>
      </p:pic>
      <p:pic>
        <p:nvPicPr>
          <p:cNvPr id="10" name="Picture 9"/>
          <p:cNvPicPr/>
          <p:nvPr/>
        </p:nvPicPr>
        <p:blipFill>
          <a:blip r:embed="rId7"/>
          <a:srcRect l="4051" t="2464"/>
          <a:stretch>
            <a:fillRect/>
          </a:stretch>
        </p:blipFill>
        <p:spPr bwMode="auto">
          <a:xfrm>
            <a:off x="0" y="4214818"/>
            <a:ext cx="2428860" cy="264318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srcRect/>
          <a:stretch>
            <a:fillRect/>
          </a:stretch>
        </p:blipFill>
        <p:spPr bwMode="auto">
          <a:xfrm>
            <a:off x="588963" y="1284309"/>
            <a:ext cx="7964487" cy="514508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srcRect/>
          <a:stretch>
            <a:fillRect/>
          </a:stretch>
        </p:blipFill>
        <p:spPr bwMode="auto">
          <a:xfrm>
            <a:off x="411163" y="1225571"/>
            <a:ext cx="8320087" cy="5132387"/>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a:srcRect/>
          <a:stretch>
            <a:fillRect/>
          </a:stretch>
        </p:blipFill>
        <p:spPr bwMode="auto">
          <a:xfrm>
            <a:off x="309563" y="1196995"/>
            <a:ext cx="8523287" cy="501808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srcRect/>
          <a:stretch>
            <a:fillRect/>
          </a:stretch>
        </p:blipFill>
        <p:spPr bwMode="auto">
          <a:xfrm>
            <a:off x="487363" y="1322409"/>
            <a:ext cx="8167687" cy="5106987"/>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a:srcRect/>
          <a:stretch>
            <a:fillRect/>
          </a:stretch>
        </p:blipFill>
        <p:spPr bwMode="auto">
          <a:xfrm>
            <a:off x="360363" y="858838"/>
            <a:ext cx="8421687" cy="5145087"/>
          </a:xfrm>
          <a:prstGeom prst="rect">
            <a:avLst/>
          </a:prstGeom>
          <a:noFill/>
          <a:ln w="9525">
            <a:noFill/>
            <a:miter lim="800000"/>
            <a:headEnd/>
            <a:tailEnd/>
          </a:ln>
          <a:effectLst/>
        </p:spPr>
      </p:pic>
      <p:sp>
        <p:nvSpPr>
          <p:cNvPr id="3" name="Rectangle 2"/>
          <p:cNvSpPr/>
          <p:nvPr/>
        </p:nvSpPr>
        <p:spPr>
          <a:xfrm>
            <a:off x="2971800" y="2057400"/>
            <a:ext cx="5562600"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4800" y="5029200"/>
            <a:ext cx="2743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a:srcRect/>
          <a:stretch>
            <a:fillRect/>
          </a:stretch>
        </p:blipFill>
        <p:spPr bwMode="auto">
          <a:xfrm>
            <a:off x="360363" y="858838"/>
            <a:ext cx="8421687" cy="5145087"/>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srcRect/>
          <a:stretch>
            <a:fillRect/>
          </a:stretch>
        </p:blipFill>
        <p:spPr bwMode="auto">
          <a:xfrm>
            <a:off x="563563" y="900113"/>
            <a:ext cx="8015287" cy="5119687"/>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srcRect/>
          <a:stretch>
            <a:fillRect/>
          </a:stretch>
        </p:blipFill>
        <p:spPr bwMode="auto">
          <a:xfrm>
            <a:off x="334963" y="903288"/>
            <a:ext cx="8472487" cy="5056187"/>
          </a:xfrm>
          <a:prstGeom prst="rect">
            <a:avLst/>
          </a:prstGeom>
          <a:noFill/>
          <a:ln w="9525">
            <a:noFill/>
            <a:miter lim="800000"/>
            <a:headEnd/>
            <a:tailEnd/>
          </a:ln>
          <a:effectLst/>
        </p:spPr>
      </p:pic>
      <p:sp>
        <p:nvSpPr>
          <p:cNvPr id="3" name="Rectangle 2"/>
          <p:cNvSpPr/>
          <p:nvPr/>
        </p:nvSpPr>
        <p:spPr>
          <a:xfrm>
            <a:off x="3048000" y="2057400"/>
            <a:ext cx="5791200"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4800" y="5029200"/>
            <a:ext cx="2743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srcRect/>
          <a:stretch>
            <a:fillRect/>
          </a:stretch>
        </p:blipFill>
        <p:spPr bwMode="auto">
          <a:xfrm>
            <a:off x="334963" y="903288"/>
            <a:ext cx="8472487" cy="5056187"/>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a:srcRect/>
          <a:stretch>
            <a:fillRect/>
          </a:stretch>
        </p:blipFill>
        <p:spPr bwMode="auto">
          <a:xfrm>
            <a:off x="715963" y="838200"/>
            <a:ext cx="7710487" cy="514508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0" y="3071810"/>
            <a:ext cx="8675688" cy="3584589"/>
          </a:xfrm>
        </p:spPr>
        <p:txBody>
          <a:bodyPr/>
          <a:lstStyle/>
          <a:p>
            <a:pPr marL="179388" algn="l" eaLnBrk="1" hangingPunct="1"/>
            <a:r>
              <a:rPr lang="en-US" sz="3200" b="1"/>
              <a:t>1</a:t>
            </a:r>
            <a:r>
              <a:rPr lang="id-ID" sz="3200" b="1"/>
              <a:t>. </a:t>
            </a:r>
            <a:r>
              <a:rPr lang="en-US" sz="3200" b="1"/>
              <a:t>Sebutkan hukum-hukum yang berkaitan dengan kristal</a:t>
            </a:r>
            <a:r>
              <a:rPr lang="id-ID" sz="3200" b="1"/>
              <a:t>? </a:t>
            </a:r>
            <a:br>
              <a:rPr lang="en-US" sz="3200" b="1"/>
            </a:br>
            <a:r>
              <a:rPr lang="en-US" sz="3200" b="1"/>
              <a:t>2. Kenapa XRD bisa mengidentifikasi struktur kristal? </a:t>
            </a:r>
            <a:br>
              <a:rPr lang="en-US" sz="3200" b="1"/>
            </a:br>
            <a:r>
              <a:rPr lang="en-US" sz="3200" b="1"/>
              <a:t>3. </a:t>
            </a:r>
            <a:r>
              <a:rPr lang="id-ID" sz="3200" b="1"/>
              <a:t>Apa perbedaan sel satuan (</a:t>
            </a:r>
            <a:r>
              <a:rPr lang="id-ID" sz="3200" b="1" i="1"/>
              <a:t>unit cell</a:t>
            </a:r>
            <a:r>
              <a:rPr lang="id-ID" sz="3200" b="1"/>
              <a:t>)</a:t>
            </a:r>
            <a:r>
              <a:rPr lang="en-US" sz="3200" b="1"/>
              <a:t> dan kisi kristal (</a:t>
            </a:r>
            <a:r>
              <a:rPr lang="en-US" sz="3200" b="1" i="1"/>
              <a:t>crystal lattice</a:t>
            </a:r>
            <a:r>
              <a:rPr lang="en-US" sz="3200" b="1"/>
              <a:t>) ?</a:t>
            </a:r>
            <a:br>
              <a:rPr lang="en-US" sz="3200"/>
            </a:br>
            <a:br>
              <a:rPr lang="en-US" sz="3200" b="1"/>
            </a:br>
            <a:br>
              <a:rPr lang="id-ID" sz="3200" b="1"/>
            </a:br>
            <a:endParaRPr lang="en-US" sz="3200" b="1"/>
          </a:p>
        </p:txBody>
      </p:sp>
      <p:sp>
        <p:nvSpPr>
          <p:cNvPr id="49155" name="Rectangle 3"/>
          <p:cNvSpPr>
            <a:spLocks noChangeArrowheads="1"/>
          </p:cNvSpPr>
          <p:nvPr/>
        </p:nvSpPr>
        <p:spPr bwMode="auto">
          <a:xfrm>
            <a:off x="1428750" y="2393950"/>
            <a:ext cx="7143750" cy="396875"/>
          </a:xfrm>
          <a:prstGeom prst="rect">
            <a:avLst/>
          </a:prstGeom>
          <a:noFill/>
          <a:ln w="9525">
            <a:noFill/>
            <a:miter lim="800000"/>
            <a:headEnd/>
            <a:tailEnd/>
          </a:ln>
        </p:spPr>
        <p:txBody>
          <a:bodyPr>
            <a:spAutoFit/>
          </a:bodyPr>
          <a:lstStyle/>
          <a:p>
            <a:pPr algn="ctr"/>
            <a:endParaRPr lang="en-GB" sz="2000" b="1">
              <a:solidFill>
                <a:srgbClr val="0000CC"/>
              </a:solidFill>
              <a:latin typeface="Calibri" pitchFamily="34" charset="0"/>
            </a:endParaRPr>
          </a:p>
        </p:txBody>
      </p:sp>
      <p:sp>
        <p:nvSpPr>
          <p:cNvPr id="49156" name="Text Box 4"/>
          <p:cNvSpPr txBox="1">
            <a:spLocks noChangeArrowheads="1"/>
          </p:cNvSpPr>
          <p:nvPr/>
        </p:nvSpPr>
        <p:spPr bwMode="auto">
          <a:xfrm>
            <a:off x="1857388" y="694307"/>
            <a:ext cx="7072330" cy="1877437"/>
          </a:xfrm>
          <a:prstGeom prst="rect">
            <a:avLst/>
          </a:prstGeom>
          <a:noFill/>
          <a:ln w="9525">
            <a:noFill/>
            <a:miter lim="800000"/>
            <a:headEnd/>
            <a:tailEnd/>
          </a:ln>
          <a:effectLst/>
        </p:spPr>
        <p:txBody>
          <a:bodyPr wrap="square">
            <a:spAutoFit/>
          </a:bodyPr>
          <a:lstStyle/>
          <a:p>
            <a:pPr>
              <a:spcBef>
                <a:spcPct val="50000"/>
              </a:spcBef>
            </a:pPr>
            <a:r>
              <a:rPr lang="en-US" sz="3200" b="1" i="1">
                <a:solidFill>
                  <a:srgbClr val="00B050"/>
                </a:solidFill>
              </a:rPr>
              <a:t>Refresh </a:t>
            </a:r>
            <a:r>
              <a:rPr lang="en-US" sz="3200" b="1">
                <a:solidFill>
                  <a:srgbClr val="00B050"/>
                </a:solidFill>
              </a:rPr>
              <a:t>materi sebelumnya.</a:t>
            </a:r>
          </a:p>
          <a:p>
            <a:pPr>
              <a:spcBef>
                <a:spcPct val="50000"/>
              </a:spcBef>
            </a:pPr>
            <a:r>
              <a:rPr lang="en-US" sz="3200" b="1"/>
              <a:t>Mari jawab pertanyaan</a:t>
            </a:r>
            <a:r>
              <a:rPr lang="en-GB" sz="3200" b="1"/>
              <a:t> sbb:</a:t>
            </a:r>
          </a:p>
          <a:p>
            <a:pPr>
              <a:spcBef>
                <a:spcPct val="50000"/>
              </a:spcBef>
            </a:pPr>
            <a:r>
              <a:rPr lang="en-US" b="1"/>
              <a:t>Untuk saat ini </a:t>
            </a:r>
            <a:r>
              <a:rPr lang="en-US" sz="2400" b="1">
                <a:solidFill>
                  <a:srgbClr val="FFC000"/>
                </a:solidFill>
              </a:rPr>
              <a:t>menjawab adalah emas</a:t>
            </a:r>
            <a:r>
              <a:rPr lang="en-US" b="1">
                <a:solidFill>
                  <a:srgbClr val="FFC000"/>
                </a:solidFill>
              </a:rPr>
              <a:t> </a:t>
            </a:r>
            <a:r>
              <a:rPr lang="en-US" b="1"/>
              <a:t>(bukan diam)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linds(horizontal)">
                                      <p:cBhvr>
                                        <p:cTn id="7"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42844" y="1357298"/>
            <a:ext cx="8940412" cy="2786082"/>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0" y="-24"/>
            <a:ext cx="7500958" cy="1500198"/>
          </a:xfrm>
          <a:solidFill>
            <a:schemeClr val="bg1"/>
          </a:solidFill>
        </p:spPr>
        <p:txBody>
          <a:bodyPr/>
          <a:lstStyle/>
          <a:p>
            <a:pPr algn="just"/>
            <a:r>
              <a:rPr lang="en-US" sz="2400"/>
              <a:t>Jawab:</a:t>
            </a:r>
            <a:br>
              <a:rPr lang="en-US" sz="2400"/>
            </a:br>
            <a:r>
              <a:rPr lang="id-ID" sz="2400"/>
              <a:t>a). 8 (pojok) x 1/8 + 6 (muka) x ½ = 1 +3 = 4</a:t>
            </a:r>
            <a:br>
              <a:rPr lang="en-US" sz="2400"/>
            </a:br>
            <a:r>
              <a:rPr lang="id-ID" sz="2400"/>
              <a:t>      Jumlah atom Cu dalam setiap sel satuan </a:t>
            </a:r>
            <a:r>
              <a:rPr lang="en-US" sz="2400"/>
              <a:t>adalah </a:t>
            </a:r>
            <a:r>
              <a:rPr lang="id-ID" sz="2400"/>
              <a:t>4 </a:t>
            </a:r>
            <a:r>
              <a:rPr lang="en-US" sz="2400"/>
              <a:t>atom</a:t>
            </a:r>
            <a:br>
              <a:rPr lang="en-US" sz="2400"/>
            </a:br>
            <a:endParaRPr lang="en-US" sz="2400"/>
          </a:p>
        </p:txBody>
      </p:sp>
      <p:pic>
        <p:nvPicPr>
          <p:cNvPr id="4098" name="Picture 2"/>
          <p:cNvPicPr>
            <a:picLocks noChangeAspect="1" noChangeArrowheads="1"/>
          </p:cNvPicPr>
          <p:nvPr/>
        </p:nvPicPr>
        <p:blipFill>
          <a:blip r:embed="rId2"/>
          <a:srcRect/>
          <a:stretch>
            <a:fillRect/>
          </a:stretch>
        </p:blipFill>
        <p:spPr bwMode="auto">
          <a:xfrm>
            <a:off x="0" y="1428735"/>
            <a:ext cx="6786578" cy="549341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linds(horizontal)">
                                      <p:cBhvr>
                                        <p:cTn id="7"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7290" y="142852"/>
            <a:ext cx="2961067" cy="523220"/>
          </a:xfrm>
          <a:prstGeom prst="rect">
            <a:avLst/>
          </a:prstGeom>
        </p:spPr>
        <p:txBody>
          <a:bodyPr wrap="none">
            <a:spAutoFit/>
          </a:bodyPr>
          <a:lstStyle/>
          <a:p>
            <a:r>
              <a:rPr lang="en-US" sz="2800" b="1"/>
              <a:t>Susunan terjejal</a:t>
            </a:r>
            <a:endParaRPr lang="en-US" sz="2800"/>
          </a:p>
        </p:txBody>
      </p:sp>
      <p:pic>
        <p:nvPicPr>
          <p:cNvPr id="5122" name="Picture 2"/>
          <p:cNvPicPr>
            <a:picLocks noChangeAspect="1" noChangeArrowheads="1"/>
          </p:cNvPicPr>
          <p:nvPr/>
        </p:nvPicPr>
        <p:blipFill>
          <a:blip r:embed="rId2"/>
          <a:srcRect/>
          <a:stretch>
            <a:fillRect/>
          </a:stretch>
        </p:blipFill>
        <p:spPr bwMode="auto">
          <a:xfrm>
            <a:off x="3781425" y="647700"/>
            <a:ext cx="5362575" cy="6210300"/>
          </a:xfrm>
          <a:prstGeom prst="rect">
            <a:avLst/>
          </a:prstGeom>
          <a:noFill/>
          <a:ln w="9525">
            <a:noFill/>
            <a:miter lim="800000"/>
            <a:headEnd/>
            <a:tailEnd/>
          </a:ln>
          <a:effectLst/>
        </p:spPr>
      </p:pic>
      <p:sp>
        <p:nvSpPr>
          <p:cNvPr id="5123" name="Rectangle 3"/>
          <p:cNvSpPr>
            <a:spLocks noChangeArrowheads="1"/>
          </p:cNvSpPr>
          <p:nvPr/>
        </p:nvSpPr>
        <p:spPr bwMode="auto">
          <a:xfrm>
            <a:off x="0" y="928670"/>
            <a:ext cx="364330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a:ln>
                  <a:noFill/>
                </a:ln>
                <a:solidFill>
                  <a:schemeClr val="tx1"/>
                </a:solidFill>
                <a:effectLst/>
                <a:latin typeface="Georgia" pitchFamily="18" charset="0"/>
                <a:ea typeface="Calibri" pitchFamily="34" charset="0"/>
                <a:cs typeface="Times New Roman" pitchFamily="18" charset="0"/>
              </a:rPr>
              <a:t>Gambar</a:t>
            </a:r>
            <a:r>
              <a:rPr kumimoji="0" lang="en-US" sz="2400" b="1" i="0" u="none" strike="noStrike" cap="none" normalizeH="0" baseline="0">
                <a:ln>
                  <a:noFill/>
                </a:ln>
                <a:solidFill>
                  <a:schemeClr val="tx1"/>
                </a:solidFill>
                <a:effectLst/>
                <a:latin typeface="Georgia" pitchFamily="18" charset="0"/>
                <a:ea typeface="Calibri" pitchFamily="34" charset="0"/>
                <a:cs typeface="Garamond" pitchFamily="18" charset="0"/>
              </a:rPr>
              <a:t>.</a:t>
            </a:r>
            <a:r>
              <a:rPr kumimoji="0" lang="id-ID" sz="2400" b="1" i="0" u="none" strike="noStrike" cap="none" normalizeH="0" baseline="0">
                <a:ln>
                  <a:noFill/>
                </a:ln>
                <a:solidFill>
                  <a:schemeClr val="tx1"/>
                </a:solidFill>
                <a:effectLst/>
                <a:latin typeface="Georgia" pitchFamily="18" charset="0"/>
                <a:ea typeface="Calibri" pitchFamily="34" charset="0"/>
                <a:cs typeface="Times New Roman" pitchFamily="18" charset="0"/>
              </a:rPr>
              <a:t> Struktur terjejal </a:t>
            </a:r>
            <a:endParaRPr kumimoji="0" lang="en-US" sz="2400" b="1" i="0" u="none" strike="noStrike" cap="none" normalizeH="0" baseline="0">
              <a:ln>
                <a:noFill/>
              </a:ln>
              <a:solidFill>
                <a:schemeClr val="tx1"/>
              </a:solidFill>
              <a:effectLst/>
              <a:latin typeface="Georgia"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a:ln>
                  <a:noFill/>
                </a:ln>
                <a:solidFill>
                  <a:schemeClr val="tx1"/>
                </a:solidFill>
                <a:effectLst/>
                <a:latin typeface="Georgia" pitchFamily="18" charset="0"/>
                <a:ea typeface="Calibri" pitchFamily="34" charset="0"/>
                <a:cs typeface="Times New Roman" pitchFamily="18" charset="0"/>
              </a:rPr>
              <a:t>(a) Satu lapisan khas</a:t>
            </a:r>
            <a:r>
              <a:rPr kumimoji="0" lang="en-US" sz="2400" b="1" i="0" u="none" strike="noStrike" cap="none" normalizeH="0" baseline="0">
                <a:ln>
                  <a:noFill/>
                </a:ln>
                <a:solidFill>
                  <a:schemeClr val="tx1"/>
                </a:solidFill>
                <a:effectLst/>
                <a:latin typeface="Georgia" pitchFamily="18" charset="0"/>
                <a:ea typeface="Calibri" pitchFamily="34" charset="0"/>
                <a:cs typeface="Times New Roman" pitchFamily="18" charset="0"/>
              </a:rPr>
              <a:t>,</a:t>
            </a:r>
            <a:r>
              <a:rPr kumimoji="0" lang="id-ID" sz="2400" b="1" i="0" u="none" strike="noStrike" cap="none" normalizeH="0" baseline="0">
                <a:ln>
                  <a:noFill/>
                </a:ln>
                <a:solidFill>
                  <a:schemeClr val="tx1"/>
                </a:solidFill>
                <a:effectLst/>
                <a:latin typeface="Georgia" pitchFamily="18" charset="0"/>
                <a:ea typeface="Calibri" pitchFamily="34" charset="0"/>
                <a:cs typeface="Times New Roman" pitchFamily="18" charset="0"/>
              </a:rPr>
              <a:t> </a:t>
            </a:r>
            <a:endParaRPr kumimoji="0" lang="en-US" sz="2400" b="1" i="0" u="none" strike="noStrike" cap="none" normalizeH="0" baseline="0">
              <a:ln>
                <a:noFill/>
              </a:ln>
              <a:solidFill>
                <a:schemeClr val="tx1"/>
              </a:solidFill>
              <a:effectLst/>
              <a:latin typeface="Georgia"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a:ln>
                  <a:noFill/>
                </a:ln>
                <a:solidFill>
                  <a:schemeClr val="tx1"/>
                </a:solidFill>
                <a:effectLst/>
                <a:latin typeface="Georgia" pitchFamily="18" charset="0"/>
                <a:ea typeface="Calibri" pitchFamily="34" charset="0"/>
                <a:cs typeface="Times New Roman" pitchFamily="18" charset="0"/>
              </a:rPr>
              <a:t>(b) Lapisan kedua</a:t>
            </a:r>
            <a:r>
              <a:rPr kumimoji="0" lang="en-US" sz="2400" b="1" i="0" u="none" strike="noStrike" cap="none" normalizeH="0" baseline="0">
                <a:ln>
                  <a:noFill/>
                </a:ln>
                <a:solidFill>
                  <a:schemeClr val="tx1"/>
                </a:solidFill>
                <a:effectLst/>
                <a:latin typeface="Georgia" pitchFamily="18" charset="0"/>
                <a:ea typeface="Calibri" pitchFamily="34" charset="0"/>
                <a:cs typeface="Times New Roman" pitchFamily="18" charset="0"/>
              </a:rPr>
              <a:t>,</a:t>
            </a:r>
            <a:r>
              <a:rPr kumimoji="0" lang="id-ID" sz="2400" b="1" i="0" u="none" strike="noStrike" cap="none" normalizeH="0" baseline="0">
                <a:ln>
                  <a:noFill/>
                </a:ln>
                <a:solidFill>
                  <a:schemeClr val="tx1"/>
                </a:solidFill>
                <a:effectLst/>
                <a:latin typeface="Georgia" pitchFamily="18" charset="0"/>
                <a:ea typeface="Calibri" pitchFamily="34" charset="0"/>
                <a:cs typeface="Times New Roman" pitchFamily="18" charset="0"/>
              </a:rPr>
              <a:t> </a:t>
            </a:r>
            <a:endParaRPr kumimoji="0" lang="en-US" sz="2400" b="1" i="0" u="none" strike="noStrike" cap="none" normalizeH="0" baseline="0">
              <a:ln>
                <a:noFill/>
              </a:ln>
              <a:solidFill>
                <a:schemeClr val="tx1"/>
              </a:solidFill>
              <a:effectLst/>
              <a:latin typeface="Georgia"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a:ln>
                  <a:noFill/>
                </a:ln>
                <a:solidFill>
                  <a:schemeClr val="tx1"/>
                </a:solidFill>
                <a:effectLst/>
                <a:latin typeface="Georgia" pitchFamily="18" charset="0"/>
                <a:ea typeface="Calibri" pitchFamily="34" charset="0"/>
                <a:cs typeface="Times New Roman" pitchFamily="18" charset="0"/>
              </a:rPr>
              <a:t>(c) setiap bola di lapisa ketiga akan terletak persis di atas lapisan pertama (susunan aba)</a:t>
            </a:r>
            <a:r>
              <a:rPr kumimoji="0" lang="en-US" sz="2400" b="1" i="0" u="none" strike="noStrike" cap="none" normalizeH="0" baseline="0">
                <a:ln>
                  <a:noFill/>
                </a:ln>
                <a:solidFill>
                  <a:schemeClr val="tx1"/>
                </a:solidFill>
                <a:effectLst/>
                <a:latin typeface="Georgia" pitchFamily="18" charset="0"/>
                <a:ea typeface="Calibri" pitchFamily="34" charset="0"/>
                <a:cs typeface="Times New Roman" pitchFamily="18" charset="0"/>
              </a:rPr>
              <a:t>,</a:t>
            </a:r>
            <a:r>
              <a:rPr kumimoji="0" lang="id-ID" sz="2400" b="1" i="0" u="none" strike="noStrike" cap="none" normalizeH="0" baseline="0">
                <a:ln>
                  <a:noFill/>
                </a:ln>
                <a:solidFill>
                  <a:schemeClr val="tx1"/>
                </a:solidFill>
                <a:effectLst/>
                <a:latin typeface="Georgia" pitchFamily="18" charset="0"/>
                <a:ea typeface="Calibri" pitchFamily="34" charset="0"/>
                <a:cs typeface="Times New Roman" pitchFamily="18" charset="0"/>
              </a:rPr>
              <a:t> </a:t>
            </a:r>
            <a:endParaRPr kumimoji="0" lang="en-US" sz="2400" b="1" i="0" u="none" strike="noStrike" cap="none" normalizeH="0" baseline="0">
              <a:ln>
                <a:noFill/>
              </a:ln>
              <a:solidFill>
                <a:schemeClr val="tx1"/>
              </a:solidFill>
              <a:effectLst/>
              <a:latin typeface="Georgia"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a:ln>
                  <a:noFill/>
                </a:ln>
                <a:solidFill>
                  <a:schemeClr val="tx1"/>
                </a:solidFill>
                <a:effectLst/>
                <a:latin typeface="Georgia" pitchFamily="18" charset="0"/>
                <a:ea typeface="Calibri" pitchFamily="34" charset="0"/>
                <a:cs typeface="Times New Roman" pitchFamily="18" charset="0"/>
              </a:rPr>
              <a:t>(d) setiap bola di lapisan ketiga terletak di atas lubang lapisan pertama yang tidak digunaka oleh lapisan kedua (susunan abc)</a:t>
            </a:r>
            <a:endParaRPr kumimoji="0" lang="en-US" sz="4800" b="1" i="0" u="none" strike="noStrike" cap="none" normalizeH="0" baseline="0">
              <a:ln>
                <a:noFill/>
              </a:ln>
              <a:solidFill>
                <a:schemeClr val="tx1"/>
              </a:solidFill>
              <a:effectLst/>
              <a:latin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2000232" y="1877"/>
            <a:ext cx="5143535" cy="685424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41178-C9FE-43BB-B9F1-B0CA55A9F374}"/>
              </a:ext>
            </a:extLst>
          </p:cNvPr>
          <p:cNvSpPr>
            <a:spLocks noGrp="1"/>
          </p:cNvSpPr>
          <p:nvPr>
            <p:ph type="title"/>
          </p:nvPr>
        </p:nvSpPr>
        <p:spPr>
          <a:xfrm>
            <a:off x="0" y="0"/>
            <a:ext cx="9144000" cy="1417638"/>
          </a:xfrm>
          <a:solidFill>
            <a:schemeClr val="accent6">
              <a:lumMod val="20000"/>
              <a:lumOff val="80000"/>
            </a:schemeClr>
          </a:solidFill>
        </p:spPr>
        <p:txBody>
          <a:bodyPr/>
          <a:lstStyle/>
          <a:p>
            <a:r>
              <a:rPr lang="en-US" sz="3600" dirty="0" err="1"/>
              <a:t>Untuk</a:t>
            </a:r>
            <a:r>
              <a:rPr lang="en-US" sz="3600" dirty="0"/>
              <a:t> </a:t>
            </a:r>
            <a:r>
              <a:rPr lang="en-US" sz="3600" dirty="0" err="1"/>
              <a:t>lebih</a:t>
            </a:r>
            <a:r>
              <a:rPr lang="en-US" sz="3600" dirty="0"/>
              <a:t> </a:t>
            </a:r>
            <a:r>
              <a:rPr lang="en-US" sz="3600" dirty="0" err="1"/>
              <a:t>memahami</a:t>
            </a:r>
            <a:r>
              <a:rPr lang="en-US" sz="3600" dirty="0"/>
              <a:t> </a:t>
            </a:r>
            <a:r>
              <a:rPr lang="en-US" sz="3600" dirty="0" err="1"/>
              <a:t>materi</a:t>
            </a:r>
            <a:r>
              <a:rPr lang="en-US" sz="3600" dirty="0"/>
              <a:t> </a:t>
            </a:r>
            <a:r>
              <a:rPr lang="en-US" sz="3600" dirty="0" err="1"/>
              <a:t>ini</a:t>
            </a:r>
            <a:r>
              <a:rPr lang="en-US" sz="3600" dirty="0"/>
              <a:t> </a:t>
            </a:r>
            <a:r>
              <a:rPr lang="en-US" sz="3600" dirty="0" err="1"/>
              <a:t>silahkan</a:t>
            </a:r>
            <a:r>
              <a:rPr lang="en-US" sz="3600" dirty="0"/>
              <a:t> </a:t>
            </a:r>
            <a:r>
              <a:rPr lang="en-US" sz="3600" dirty="0" err="1"/>
              <a:t>baca</a:t>
            </a:r>
            <a:r>
              <a:rPr lang="en-US" sz="3600" dirty="0"/>
              <a:t> di </a:t>
            </a:r>
            <a:r>
              <a:rPr lang="en-US" sz="3600" dirty="0" err="1"/>
              <a:t>buku</a:t>
            </a:r>
            <a:r>
              <a:rPr lang="en-US" sz="3600" dirty="0"/>
              <a:t> kami / </a:t>
            </a:r>
            <a:r>
              <a:rPr lang="en-US" sz="3600" dirty="0" err="1"/>
              <a:t>yg</a:t>
            </a:r>
            <a:r>
              <a:rPr lang="en-US" sz="3600" dirty="0"/>
              <a:t> lain:</a:t>
            </a:r>
          </a:p>
        </p:txBody>
      </p:sp>
      <p:pic>
        <p:nvPicPr>
          <p:cNvPr id="5" name="Content Placeholder 4">
            <a:extLst>
              <a:ext uri="{FF2B5EF4-FFF2-40B4-BE49-F238E27FC236}">
                <a16:creationId xmlns:a16="http://schemas.microsoft.com/office/drawing/2014/main" id="{D65ED682-3268-464D-80DF-46E7CFA990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08919"/>
            <a:ext cx="5221749" cy="3840162"/>
          </a:xfrm>
        </p:spPr>
      </p:pic>
      <p:sp>
        <p:nvSpPr>
          <p:cNvPr id="10" name="Rectangle 9">
            <a:extLst>
              <a:ext uri="{FF2B5EF4-FFF2-40B4-BE49-F238E27FC236}">
                <a16:creationId xmlns:a16="http://schemas.microsoft.com/office/drawing/2014/main" id="{C233D8BD-FA10-4548-ACBB-CA8E4D09A3AC}"/>
              </a:ext>
            </a:extLst>
          </p:cNvPr>
          <p:cNvSpPr/>
          <p:nvPr/>
        </p:nvSpPr>
        <p:spPr>
          <a:xfrm>
            <a:off x="5315974" y="1508919"/>
            <a:ext cx="3733800" cy="3840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PPT </a:t>
            </a:r>
            <a:r>
              <a:rPr lang="en-US" sz="2400" b="1" dirty="0" err="1">
                <a:solidFill>
                  <a:schemeClr val="tx1"/>
                </a:solidFill>
              </a:rPr>
              <a:t>ini</a:t>
            </a:r>
            <a:r>
              <a:rPr lang="en-US" sz="2400" b="1" dirty="0">
                <a:solidFill>
                  <a:schemeClr val="tx1"/>
                </a:solidFill>
              </a:rPr>
              <a:t> </a:t>
            </a:r>
            <a:r>
              <a:rPr lang="en-US" sz="2400" b="1" dirty="0" err="1">
                <a:solidFill>
                  <a:schemeClr val="tx1"/>
                </a:solidFill>
              </a:rPr>
              <a:t>digunakan</a:t>
            </a:r>
            <a:r>
              <a:rPr lang="en-US" sz="2400" b="1" dirty="0">
                <a:solidFill>
                  <a:schemeClr val="tx1"/>
                </a:solidFill>
              </a:rPr>
              <a:t> </a:t>
            </a:r>
            <a:r>
              <a:rPr lang="en-US" sz="2400" b="1" dirty="0" err="1">
                <a:solidFill>
                  <a:schemeClr val="tx1"/>
                </a:solidFill>
              </a:rPr>
              <a:t>untuk</a:t>
            </a:r>
            <a:r>
              <a:rPr lang="en-US" sz="2400" b="1" dirty="0">
                <a:solidFill>
                  <a:schemeClr val="tx1"/>
                </a:solidFill>
              </a:rPr>
              <a:t> </a:t>
            </a:r>
            <a:r>
              <a:rPr lang="en-US" sz="2400" b="1" dirty="0" err="1">
                <a:solidFill>
                  <a:schemeClr val="tx1"/>
                </a:solidFill>
              </a:rPr>
              <a:t>mempermudah</a:t>
            </a:r>
            <a:r>
              <a:rPr lang="en-US" sz="2400" b="1" dirty="0">
                <a:solidFill>
                  <a:schemeClr val="tx1"/>
                </a:solidFill>
              </a:rPr>
              <a:t> </a:t>
            </a:r>
            <a:r>
              <a:rPr lang="en-US" sz="2400" b="1" dirty="0" err="1">
                <a:solidFill>
                  <a:schemeClr val="tx1"/>
                </a:solidFill>
              </a:rPr>
              <a:t>pembelajaran</a:t>
            </a:r>
            <a:r>
              <a:rPr lang="en-US" sz="2400" b="1" dirty="0">
                <a:solidFill>
                  <a:schemeClr val="tx1"/>
                </a:solidFill>
              </a:rPr>
              <a:t>, </a:t>
            </a:r>
            <a:r>
              <a:rPr lang="en-US" sz="2400" b="1" dirty="0" err="1">
                <a:solidFill>
                  <a:schemeClr val="tx1"/>
                </a:solidFill>
              </a:rPr>
              <a:t>kebanyakan</a:t>
            </a:r>
            <a:r>
              <a:rPr lang="en-US" sz="2400" b="1" dirty="0">
                <a:solidFill>
                  <a:schemeClr val="tx1"/>
                </a:solidFill>
              </a:rPr>
              <a:t> </a:t>
            </a:r>
            <a:r>
              <a:rPr lang="en-US" sz="2400" b="1" dirty="0" err="1">
                <a:solidFill>
                  <a:schemeClr val="tx1"/>
                </a:solidFill>
              </a:rPr>
              <a:t>saya</a:t>
            </a:r>
            <a:r>
              <a:rPr lang="en-US" sz="2400" b="1" dirty="0">
                <a:solidFill>
                  <a:schemeClr val="tx1"/>
                </a:solidFill>
              </a:rPr>
              <a:t> </a:t>
            </a:r>
            <a:r>
              <a:rPr lang="en-US" sz="2400" b="1" dirty="0" err="1">
                <a:solidFill>
                  <a:schemeClr val="tx1"/>
                </a:solidFill>
              </a:rPr>
              <a:t>ambil</a:t>
            </a:r>
            <a:r>
              <a:rPr lang="en-US" sz="2400" b="1" dirty="0">
                <a:solidFill>
                  <a:schemeClr val="tx1"/>
                </a:solidFill>
              </a:rPr>
              <a:t> </a:t>
            </a:r>
            <a:r>
              <a:rPr lang="en-US" sz="2400" b="1" dirty="0" err="1">
                <a:solidFill>
                  <a:schemeClr val="tx1"/>
                </a:solidFill>
              </a:rPr>
              <a:t>dari</a:t>
            </a:r>
            <a:r>
              <a:rPr lang="en-US" sz="2400" b="1" dirty="0">
                <a:solidFill>
                  <a:schemeClr val="tx1"/>
                </a:solidFill>
              </a:rPr>
              <a:t> </a:t>
            </a:r>
            <a:r>
              <a:rPr lang="en-US" sz="2400" b="1" dirty="0" err="1">
                <a:solidFill>
                  <a:schemeClr val="tx1"/>
                </a:solidFill>
              </a:rPr>
              <a:t>berbagai</a:t>
            </a:r>
            <a:r>
              <a:rPr lang="en-US" sz="2400" b="1" dirty="0">
                <a:solidFill>
                  <a:schemeClr val="tx1"/>
                </a:solidFill>
              </a:rPr>
              <a:t> </a:t>
            </a:r>
            <a:r>
              <a:rPr lang="en-US" sz="2400" b="1" dirty="0" err="1">
                <a:solidFill>
                  <a:schemeClr val="tx1"/>
                </a:solidFill>
              </a:rPr>
              <a:t>literatur</a:t>
            </a:r>
            <a:r>
              <a:rPr lang="en-US" sz="2400" b="1" dirty="0">
                <a:solidFill>
                  <a:schemeClr val="tx1"/>
                </a:solidFill>
              </a:rPr>
              <a:t> </a:t>
            </a:r>
            <a:r>
              <a:rPr lang="en-US" sz="2400" b="1" dirty="0" err="1">
                <a:solidFill>
                  <a:schemeClr val="tx1"/>
                </a:solidFill>
              </a:rPr>
              <a:t>buku</a:t>
            </a:r>
            <a:r>
              <a:rPr lang="en-US" sz="2400" b="1" dirty="0">
                <a:solidFill>
                  <a:schemeClr val="tx1"/>
                </a:solidFill>
              </a:rPr>
              <a:t> dan PPT (</a:t>
            </a:r>
            <a:r>
              <a:rPr lang="en-US" sz="2400" b="1" dirty="0" err="1">
                <a:solidFill>
                  <a:schemeClr val="tx1"/>
                </a:solidFill>
              </a:rPr>
              <a:t>terutama</a:t>
            </a:r>
            <a:r>
              <a:rPr lang="en-US" sz="2400" b="1" dirty="0">
                <a:solidFill>
                  <a:schemeClr val="tx1"/>
                </a:solidFill>
              </a:rPr>
              <a:t> </a:t>
            </a:r>
            <a:r>
              <a:rPr lang="en-US" sz="2400" b="1" dirty="0" err="1">
                <a:solidFill>
                  <a:schemeClr val="tx1"/>
                </a:solidFill>
              </a:rPr>
              <a:t>yg</a:t>
            </a:r>
            <a:r>
              <a:rPr lang="en-US" sz="2400" b="1" dirty="0">
                <a:solidFill>
                  <a:schemeClr val="tx1"/>
                </a:solidFill>
              </a:rPr>
              <a:t> </a:t>
            </a:r>
            <a:r>
              <a:rPr lang="en-US" sz="2400" b="1" dirty="0" err="1">
                <a:solidFill>
                  <a:schemeClr val="tx1"/>
                </a:solidFill>
              </a:rPr>
              <a:t>berbahasa</a:t>
            </a:r>
            <a:r>
              <a:rPr lang="en-US" sz="2400" b="1" dirty="0">
                <a:solidFill>
                  <a:schemeClr val="tx1"/>
                </a:solidFill>
              </a:rPr>
              <a:t> </a:t>
            </a:r>
            <a:r>
              <a:rPr lang="en-US" sz="2400" b="1" dirty="0" err="1">
                <a:solidFill>
                  <a:schemeClr val="tx1"/>
                </a:solidFill>
              </a:rPr>
              <a:t>Inggris</a:t>
            </a:r>
            <a:r>
              <a:rPr lang="en-US" sz="2400" b="1" dirty="0">
                <a:solidFill>
                  <a:schemeClr val="tx1"/>
                </a:solidFill>
              </a:rPr>
              <a:t>) dan </a:t>
            </a:r>
            <a:r>
              <a:rPr lang="en-US" sz="2400" b="1" dirty="0" err="1">
                <a:solidFill>
                  <a:schemeClr val="tx1"/>
                </a:solidFill>
              </a:rPr>
              <a:t>dari</a:t>
            </a:r>
            <a:r>
              <a:rPr lang="en-US" sz="2400" b="1" dirty="0">
                <a:solidFill>
                  <a:schemeClr val="tx1"/>
                </a:solidFill>
              </a:rPr>
              <a:t> </a:t>
            </a:r>
            <a:r>
              <a:rPr lang="en-US" sz="2400" b="1" dirty="0" err="1">
                <a:solidFill>
                  <a:schemeClr val="tx1"/>
                </a:solidFill>
              </a:rPr>
              <a:t>buku</a:t>
            </a:r>
            <a:r>
              <a:rPr lang="en-US" sz="2400" b="1" dirty="0">
                <a:solidFill>
                  <a:schemeClr val="tx1"/>
                </a:solidFill>
              </a:rPr>
              <a:t> Kimia </a:t>
            </a:r>
            <a:r>
              <a:rPr lang="en-US" sz="2400" b="1" dirty="0" err="1">
                <a:solidFill>
                  <a:schemeClr val="tx1"/>
                </a:solidFill>
              </a:rPr>
              <a:t>Zat</a:t>
            </a:r>
            <a:r>
              <a:rPr lang="en-US" sz="2400" b="1" dirty="0">
                <a:solidFill>
                  <a:schemeClr val="tx1"/>
                </a:solidFill>
              </a:rPr>
              <a:t> </a:t>
            </a:r>
            <a:r>
              <a:rPr lang="en-US" sz="2400" b="1" dirty="0" err="1">
                <a:solidFill>
                  <a:schemeClr val="tx1"/>
                </a:solidFill>
              </a:rPr>
              <a:t>Padat</a:t>
            </a:r>
            <a:r>
              <a:rPr lang="en-US" sz="2400" b="1" dirty="0">
                <a:solidFill>
                  <a:schemeClr val="tx1"/>
                </a:solidFill>
              </a:rPr>
              <a:t>, </a:t>
            </a:r>
            <a:r>
              <a:rPr lang="en-US" sz="2400" b="1" dirty="0" err="1">
                <a:solidFill>
                  <a:schemeClr val="tx1"/>
                </a:solidFill>
              </a:rPr>
              <a:t>Samik</a:t>
            </a:r>
            <a:r>
              <a:rPr lang="en-US" sz="2400" b="1" dirty="0">
                <a:solidFill>
                  <a:schemeClr val="tx1"/>
                </a:solidFill>
              </a:rPr>
              <a:t> </a:t>
            </a:r>
            <a:r>
              <a:rPr lang="en-US" sz="2400" b="1" dirty="0" err="1">
                <a:solidFill>
                  <a:schemeClr val="tx1"/>
                </a:solidFill>
              </a:rPr>
              <a:t>dkk</a:t>
            </a:r>
            <a:r>
              <a:rPr lang="en-US" sz="2400" b="1" dirty="0">
                <a:solidFill>
                  <a:schemeClr val="tx1"/>
                </a:solidFill>
              </a:rPr>
              <a:t>.</a:t>
            </a:r>
          </a:p>
        </p:txBody>
      </p:sp>
      <p:sp>
        <p:nvSpPr>
          <p:cNvPr id="6" name="Title 1">
            <a:extLst>
              <a:ext uri="{FF2B5EF4-FFF2-40B4-BE49-F238E27FC236}">
                <a16:creationId xmlns:a16="http://schemas.microsoft.com/office/drawing/2014/main" id="{DD8ADBE9-5135-4AB0-8145-B158E9EF4377}"/>
              </a:ext>
            </a:extLst>
          </p:cNvPr>
          <p:cNvSpPr txBox="1">
            <a:spLocks/>
          </p:cNvSpPr>
          <p:nvPr/>
        </p:nvSpPr>
        <p:spPr bwMode="auto">
          <a:xfrm>
            <a:off x="0" y="5349081"/>
            <a:ext cx="9144000" cy="1046370"/>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kern="0" dirty="0"/>
              <a:t>Mau </a:t>
            </a:r>
            <a:r>
              <a:rPr lang="en-US" sz="3600" kern="0" dirty="0" err="1"/>
              <a:t>ebook</a:t>
            </a:r>
            <a:r>
              <a:rPr lang="en-US" sz="3600" kern="0" dirty="0"/>
              <a:t> </a:t>
            </a:r>
            <a:r>
              <a:rPr lang="en-US" sz="3600" kern="0" dirty="0" err="1"/>
              <a:t>buku</a:t>
            </a:r>
            <a:r>
              <a:rPr lang="en-US" sz="3600" kern="0" dirty="0"/>
              <a:t> Kimia </a:t>
            </a:r>
            <a:r>
              <a:rPr lang="en-US" sz="3600" kern="0" dirty="0" err="1"/>
              <a:t>Zat</a:t>
            </a:r>
            <a:r>
              <a:rPr lang="en-US" sz="3600" kern="0" dirty="0"/>
              <a:t> </a:t>
            </a:r>
            <a:r>
              <a:rPr lang="en-US" sz="3600" kern="0" dirty="0" err="1"/>
              <a:t>Padat</a:t>
            </a:r>
            <a:r>
              <a:rPr lang="en-US" sz="3600" kern="0" dirty="0"/>
              <a:t>, </a:t>
            </a:r>
            <a:r>
              <a:rPr lang="en-US" sz="3600" kern="0" dirty="0" err="1"/>
              <a:t>silahkan</a:t>
            </a:r>
            <a:r>
              <a:rPr lang="en-US" sz="3600" kern="0" dirty="0"/>
              <a:t> </a:t>
            </a:r>
            <a:r>
              <a:rPr lang="en-US" sz="3600" kern="0" dirty="0" err="1"/>
              <a:t>klik</a:t>
            </a:r>
            <a:r>
              <a:rPr lang="en-US" sz="3600" kern="0" dirty="0"/>
              <a:t> </a:t>
            </a:r>
            <a:r>
              <a:rPr lang="en-US" sz="3600" kern="0" dirty="0">
                <a:hlinkClick r:id="rId3"/>
              </a:rPr>
              <a:t>https://bit.ly/ebukuKZP</a:t>
            </a:r>
            <a:r>
              <a:rPr lang="en-US" sz="3600" kern="0" dirty="0"/>
              <a:t> / 085731160005</a:t>
            </a:r>
          </a:p>
        </p:txBody>
      </p:sp>
    </p:spTree>
    <p:extLst>
      <p:ext uri="{BB962C8B-B14F-4D97-AF65-F5344CB8AC3E}">
        <p14:creationId xmlns:p14="http://schemas.microsoft.com/office/powerpoint/2010/main" val="2208355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90872-9FDC-4A3C-8FB4-D6E1AD1FDE50}"/>
              </a:ext>
            </a:extLst>
          </p:cNvPr>
          <p:cNvSpPr>
            <a:spLocks noGrp="1"/>
          </p:cNvSpPr>
          <p:nvPr>
            <p:ph type="title"/>
          </p:nvPr>
        </p:nvSpPr>
        <p:spPr>
          <a:xfrm>
            <a:off x="1187623" y="0"/>
            <a:ext cx="7937351" cy="1417638"/>
          </a:xfrm>
          <a:solidFill>
            <a:schemeClr val="accent3">
              <a:lumMod val="20000"/>
              <a:lumOff val="80000"/>
            </a:schemeClr>
          </a:solidFill>
        </p:spPr>
        <p:txBody>
          <a:bodyPr/>
          <a:lstStyle/>
          <a:p>
            <a:r>
              <a:rPr lang="en-US" sz="2800" b="1" dirty="0"/>
              <a:t>Daftar Isi </a:t>
            </a:r>
            <a:r>
              <a:rPr lang="en-US" sz="2800" b="1" dirty="0" err="1"/>
              <a:t>buku</a:t>
            </a:r>
            <a:r>
              <a:rPr lang="en-US" sz="2800" b="1" dirty="0"/>
              <a:t> Kimia </a:t>
            </a:r>
            <a:r>
              <a:rPr lang="en-US" sz="2800" b="1" dirty="0" err="1"/>
              <a:t>Zat</a:t>
            </a:r>
            <a:r>
              <a:rPr lang="en-US" sz="2800" b="1" dirty="0"/>
              <a:t> </a:t>
            </a:r>
            <a:r>
              <a:rPr lang="en-US" sz="2800" b="1" dirty="0" err="1"/>
              <a:t>Padat</a:t>
            </a:r>
            <a:r>
              <a:rPr lang="en-US" sz="2800" b="1" dirty="0"/>
              <a:t>, </a:t>
            </a:r>
            <a:br>
              <a:rPr lang="en-US" sz="2800" b="1" dirty="0"/>
            </a:br>
            <a:r>
              <a:rPr lang="en-US" sz="2800" b="1" dirty="0"/>
              <a:t>Mau </a:t>
            </a:r>
            <a:r>
              <a:rPr lang="en-US" sz="2800" b="1" dirty="0" err="1"/>
              <a:t>ebooknya</a:t>
            </a:r>
            <a:r>
              <a:rPr lang="en-US" sz="2800" b="1" dirty="0"/>
              <a:t>, </a:t>
            </a:r>
            <a:r>
              <a:rPr lang="en-US" sz="2800" b="1" dirty="0" err="1"/>
              <a:t>silahkan</a:t>
            </a:r>
            <a:r>
              <a:rPr lang="en-US" sz="2800" b="1" dirty="0"/>
              <a:t> </a:t>
            </a:r>
            <a:r>
              <a:rPr lang="en-US" sz="2800" b="1" dirty="0" err="1"/>
              <a:t>klik</a:t>
            </a:r>
            <a:r>
              <a:rPr lang="en-US" sz="2800" b="1" dirty="0"/>
              <a:t> </a:t>
            </a:r>
            <a:r>
              <a:rPr lang="en-US" sz="2800" b="1" dirty="0">
                <a:hlinkClick r:id="rId2"/>
              </a:rPr>
              <a:t>https://bit.ly/ebukuKZP</a:t>
            </a:r>
            <a:r>
              <a:rPr lang="en-US" sz="2800" b="1" dirty="0"/>
              <a:t> / 085731160005</a:t>
            </a:r>
          </a:p>
        </p:txBody>
      </p:sp>
      <p:sp>
        <p:nvSpPr>
          <p:cNvPr id="3" name="Content Placeholder 2">
            <a:extLst>
              <a:ext uri="{FF2B5EF4-FFF2-40B4-BE49-F238E27FC236}">
                <a16:creationId xmlns:a16="http://schemas.microsoft.com/office/drawing/2014/main" id="{3ADA21AF-CC62-45CB-A105-1214F708959B}"/>
              </a:ext>
            </a:extLst>
          </p:cNvPr>
          <p:cNvSpPr>
            <a:spLocks noGrp="1"/>
          </p:cNvSpPr>
          <p:nvPr>
            <p:ph idx="1"/>
          </p:nvPr>
        </p:nvSpPr>
        <p:spPr/>
        <p:txBody>
          <a:bodyPr/>
          <a:lstStyle/>
          <a:p>
            <a:r>
              <a:rPr lang="en-US" dirty="0"/>
              <a:t> </a:t>
            </a:r>
          </a:p>
        </p:txBody>
      </p:sp>
      <p:pic>
        <p:nvPicPr>
          <p:cNvPr id="4" name="Picture 3">
            <a:extLst>
              <a:ext uri="{FF2B5EF4-FFF2-40B4-BE49-F238E27FC236}">
                <a16:creationId xmlns:a16="http://schemas.microsoft.com/office/drawing/2014/main" id="{81BEBCC9-6C6C-470E-B1D4-8D364063FB67}"/>
              </a:ext>
            </a:extLst>
          </p:cNvPr>
          <p:cNvPicPr>
            <a:picLocks noChangeAspect="1"/>
          </p:cNvPicPr>
          <p:nvPr/>
        </p:nvPicPr>
        <p:blipFill>
          <a:blip r:embed="rId3"/>
          <a:stretch>
            <a:fillRect/>
          </a:stretch>
        </p:blipFill>
        <p:spPr>
          <a:xfrm>
            <a:off x="0" y="1447800"/>
            <a:ext cx="3352800" cy="5344829"/>
          </a:xfrm>
          <a:prstGeom prst="rect">
            <a:avLst/>
          </a:prstGeom>
        </p:spPr>
      </p:pic>
      <p:pic>
        <p:nvPicPr>
          <p:cNvPr id="5" name="Picture 4">
            <a:extLst>
              <a:ext uri="{FF2B5EF4-FFF2-40B4-BE49-F238E27FC236}">
                <a16:creationId xmlns:a16="http://schemas.microsoft.com/office/drawing/2014/main" id="{A62FDD83-EFED-477E-8206-BCFDF1D7309B}"/>
              </a:ext>
            </a:extLst>
          </p:cNvPr>
          <p:cNvPicPr>
            <a:picLocks noChangeAspect="1"/>
          </p:cNvPicPr>
          <p:nvPr/>
        </p:nvPicPr>
        <p:blipFill>
          <a:blip r:embed="rId4"/>
          <a:stretch>
            <a:fillRect/>
          </a:stretch>
        </p:blipFill>
        <p:spPr>
          <a:xfrm>
            <a:off x="3361764" y="1447800"/>
            <a:ext cx="3352800" cy="5410200"/>
          </a:xfrm>
          <a:prstGeom prst="rect">
            <a:avLst/>
          </a:prstGeom>
        </p:spPr>
      </p:pic>
      <p:pic>
        <p:nvPicPr>
          <p:cNvPr id="6" name="Picture 5">
            <a:extLst>
              <a:ext uri="{FF2B5EF4-FFF2-40B4-BE49-F238E27FC236}">
                <a16:creationId xmlns:a16="http://schemas.microsoft.com/office/drawing/2014/main" id="{740EE841-2CB9-4862-9E22-F88EC3BA9F73}"/>
              </a:ext>
            </a:extLst>
          </p:cNvPr>
          <p:cNvPicPr>
            <a:picLocks noChangeAspect="1"/>
          </p:cNvPicPr>
          <p:nvPr/>
        </p:nvPicPr>
        <p:blipFill>
          <a:blip r:embed="rId5"/>
          <a:stretch>
            <a:fillRect/>
          </a:stretch>
        </p:blipFill>
        <p:spPr>
          <a:xfrm>
            <a:off x="6275293" y="1447800"/>
            <a:ext cx="2849682" cy="2057400"/>
          </a:xfrm>
          <a:prstGeom prst="rect">
            <a:avLst/>
          </a:prstGeom>
        </p:spPr>
      </p:pic>
    </p:spTree>
    <p:extLst>
      <p:ext uri="{BB962C8B-B14F-4D97-AF65-F5344CB8AC3E}">
        <p14:creationId xmlns:p14="http://schemas.microsoft.com/office/powerpoint/2010/main" val="1554858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4"/>
          <p:cNvSpPr txBox="1">
            <a:spLocks noChangeArrowheads="1"/>
          </p:cNvSpPr>
          <p:nvPr/>
        </p:nvSpPr>
        <p:spPr bwMode="gray">
          <a:xfrm>
            <a:off x="1285852" y="239713"/>
            <a:ext cx="7440636" cy="639762"/>
          </a:xfrm>
          <a:prstGeom prst="rect">
            <a:avLst/>
          </a:prstGeom>
          <a:noFill/>
          <a:ln w="9525">
            <a:noFill/>
            <a:miter lim="800000"/>
            <a:headEnd/>
            <a:tailEnd/>
          </a:ln>
        </p:spPr>
        <p:txBody>
          <a:bodyPr anchor="ctr"/>
          <a:lstStyle/>
          <a:p>
            <a:pPr>
              <a:defRPr/>
            </a:pPr>
            <a:r>
              <a:rPr lang="en-US" sz="4400" b="1"/>
              <a:t>Referensi</a:t>
            </a:r>
            <a:endParaRPr lang="en-US" sz="4400" b="1" kern="0" dirty="0">
              <a:latin typeface="+mj-lt"/>
              <a:ea typeface="+mj-ea"/>
              <a:cs typeface="+mj-cs"/>
            </a:endParaRPr>
          </a:p>
        </p:txBody>
      </p:sp>
      <p:grpSp>
        <p:nvGrpSpPr>
          <p:cNvPr id="2" name="Group 29"/>
          <p:cNvGrpSpPr/>
          <p:nvPr/>
        </p:nvGrpSpPr>
        <p:grpSpPr>
          <a:xfrm>
            <a:off x="3571868" y="935164"/>
            <a:ext cx="5283387" cy="4851287"/>
            <a:chOff x="5008850" y="885462"/>
            <a:chExt cx="3920868" cy="3068558"/>
          </a:xfrm>
        </p:grpSpPr>
        <p:sp>
          <p:nvSpPr>
            <p:cNvPr id="22" name="TextBox 21"/>
            <p:cNvSpPr txBox="1"/>
            <p:nvPr/>
          </p:nvSpPr>
          <p:spPr>
            <a:xfrm>
              <a:off x="5114880" y="885462"/>
              <a:ext cx="3814838" cy="447755"/>
            </a:xfrm>
            <a:prstGeom prst="rect">
              <a:avLst/>
            </a:prstGeom>
            <a:solidFill>
              <a:srgbClr val="92D050">
                <a:alpha val="25000"/>
              </a:srgbClr>
            </a:solidFill>
          </p:spPr>
          <p:txBody>
            <a:bodyPr wrap="square" rtlCol="0">
              <a:spAutoFit/>
            </a:bodyPr>
            <a:lstStyle/>
            <a:p>
              <a:pPr algn="ctr"/>
              <a:r>
                <a:rPr lang="id-ID" sz="2000" b="1"/>
                <a:t>Buku ajar kimia </a:t>
              </a:r>
              <a:r>
                <a:rPr lang="en-US" sz="2000" b="1"/>
                <a:t>zat padat, </a:t>
              </a:r>
            </a:p>
            <a:p>
              <a:pPr algn="ctr"/>
              <a:r>
                <a:rPr lang="en-US" sz="2000" b="1"/>
                <a:t>buku referensi lainnya, dan artikel ilmiah</a:t>
              </a:r>
            </a:p>
          </p:txBody>
        </p:sp>
        <p:pic>
          <p:nvPicPr>
            <p:cNvPr id="1029" name="Picture 5"/>
            <p:cNvPicPr>
              <a:picLocks noChangeAspect="1" noChangeArrowheads="1"/>
            </p:cNvPicPr>
            <p:nvPr/>
          </p:nvPicPr>
          <p:blipFill>
            <a:blip r:embed="rId3"/>
            <a:srcRect/>
            <a:stretch>
              <a:fillRect/>
            </a:stretch>
          </p:blipFill>
          <p:spPr bwMode="auto">
            <a:xfrm>
              <a:off x="5114880" y="1378403"/>
              <a:ext cx="1065989" cy="1428760"/>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cstate="print"/>
            <a:srcRect t="8696" r="4427"/>
            <a:stretch>
              <a:fillRect/>
            </a:stretch>
          </p:blipFill>
          <p:spPr bwMode="auto">
            <a:xfrm>
              <a:off x="6281211" y="1359115"/>
              <a:ext cx="1143008" cy="1500198"/>
            </a:xfrm>
            <a:prstGeom prst="rect">
              <a:avLst/>
            </a:prstGeom>
            <a:noFill/>
            <a:ln w="9525">
              <a:noFill/>
              <a:miter lim="800000"/>
              <a:headEnd/>
              <a:tailEnd/>
            </a:ln>
            <a:effectLst/>
          </p:spPr>
        </p:pic>
        <p:pic>
          <p:nvPicPr>
            <p:cNvPr id="1032" name="Picture 8"/>
            <p:cNvPicPr>
              <a:picLocks noChangeAspect="1" noChangeArrowheads="1"/>
            </p:cNvPicPr>
            <p:nvPr/>
          </p:nvPicPr>
          <p:blipFill>
            <a:blip r:embed="rId5"/>
            <a:srcRect/>
            <a:stretch>
              <a:fillRect/>
            </a:stretch>
          </p:blipFill>
          <p:spPr bwMode="auto">
            <a:xfrm>
              <a:off x="7606588" y="1378403"/>
              <a:ext cx="1142976" cy="1492867"/>
            </a:xfrm>
            <a:prstGeom prst="rect">
              <a:avLst/>
            </a:prstGeom>
            <a:noFill/>
            <a:ln w="9525">
              <a:noFill/>
              <a:miter lim="800000"/>
              <a:headEnd/>
              <a:tailEnd/>
            </a:ln>
            <a:effectLst/>
          </p:spPr>
        </p:pic>
        <p:pic>
          <p:nvPicPr>
            <p:cNvPr id="1034" name="Picture 10"/>
            <p:cNvPicPr>
              <a:picLocks noChangeAspect="1" noChangeArrowheads="1"/>
            </p:cNvPicPr>
            <p:nvPr/>
          </p:nvPicPr>
          <p:blipFill>
            <a:blip r:embed="rId6"/>
            <a:srcRect/>
            <a:stretch>
              <a:fillRect/>
            </a:stretch>
          </p:blipFill>
          <p:spPr bwMode="auto">
            <a:xfrm>
              <a:off x="5061865" y="3231040"/>
              <a:ext cx="1554209" cy="72298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7"/>
            <a:srcRect t="75000" r="7746"/>
            <a:stretch>
              <a:fillRect/>
            </a:stretch>
          </p:blipFill>
          <p:spPr bwMode="auto">
            <a:xfrm>
              <a:off x="5008850" y="2914736"/>
              <a:ext cx="1247779" cy="357185"/>
            </a:xfrm>
            <a:prstGeom prst="rect">
              <a:avLst/>
            </a:prstGeom>
            <a:noFill/>
            <a:ln w="9525">
              <a:noFill/>
              <a:miter lim="800000"/>
              <a:headEnd/>
              <a:tailEnd/>
            </a:ln>
            <a:effectLst/>
          </p:spPr>
        </p:pic>
        <p:pic>
          <p:nvPicPr>
            <p:cNvPr id="1036" name="Picture 12"/>
            <p:cNvPicPr>
              <a:picLocks noChangeAspect="1" noChangeArrowheads="1"/>
            </p:cNvPicPr>
            <p:nvPr/>
          </p:nvPicPr>
          <p:blipFill>
            <a:blip r:embed="rId8"/>
            <a:srcRect/>
            <a:stretch>
              <a:fillRect/>
            </a:stretch>
          </p:blipFill>
          <p:spPr bwMode="auto">
            <a:xfrm>
              <a:off x="6334226" y="2914736"/>
              <a:ext cx="2438692" cy="533844"/>
            </a:xfrm>
            <a:prstGeom prst="rect">
              <a:avLst/>
            </a:prstGeom>
            <a:noFill/>
            <a:ln w="9525">
              <a:noFill/>
              <a:miter lim="800000"/>
              <a:headEnd/>
              <a:tailEnd/>
            </a:ln>
            <a:effectLst/>
          </p:spPr>
        </p:pic>
      </p:grpSp>
      <p:pic>
        <p:nvPicPr>
          <p:cNvPr id="23" name="Picture 9"/>
          <p:cNvPicPr>
            <a:picLocks noChangeAspect="1" noChangeArrowheads="1"/>
          </p:cNvPicPr>
          <p:nvPr/>
        </p:nvPicPr>
        <p:blipFill>
          <a:blip r:embed="rId9"/>
          <a:srcRect r="-2632" b="62243"/>
          <a:stretch>
            <a:fillRect/>
          </a:stretch>
        </p:blipFill>
        <p:spPr bwMode="auto">
          <a:xfrm>
            <a:off x="3676998" y="5233267"/>
            <a:ext cx="5109844" cy="1441238"/>
          </a:xfrm>
          <a:prstGeom prst="rect">
            <a:avLst/>
          </a:prstGeom>
          <a:noFill/>
          <a:ln w="9525">
            <a:noFill/>
            <a:miter lim="800000"/>
            <a:headEnd/>
            <a:tailEnd/>
          </a:ln>
          <a:effectLst/>
        </p:spPr>
      </p:pic>
      <p:pic>
        <p:nvPicPr>
          <p:cNvPr id="13" name="Content Placeholder 4">
            <a:extLst>
              <a:ext uri="{FF2B5EF4-FFF2-40B4-BE49-F238E27FC236}">
                <a16:creationId xmlns:a16="http://schemas.microsoft.com/office/drawing/2014/main" id="{A5C2FA40-A569-4961-B1B1-76DE63BC75D2}"/>
              </a:ext>
            </a:extLst>
          </p:cNvPr>
          <p:cNvPicPr>
            <a:picLocks noGrp="1" noChangeAspect="1"/>
          </p:cNvPicPr>
          <p:nvPr>
            <p:ph idx="1"/>
          </p:nvPr>
        </p:nvPicPr>
        <p:blipFill rotWithShape="1">
          <a:blip r:embed="rId10">
            <a:extLst>
              <a:ext uri="{28A0092B-C50C-407E-A947-70E740481C1C}">
                <a14:useLocalDpi xmlns:a14="http://schemas.microsoft.com/office/drawing/2010/main" val="0"/>
              </a:ext>
            </a:extLst>
          </a:blip>
          <a:srcRect l="50323"/>
          <a:stretch/>
        </p:blipFill>
        <p:spPr>
          <a:xfrm>
            <a:off x="120647" y="1238315"/>
            <a:ext cx="3522659" cy="5215021"/>
          </a:xfr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400110"/>
          </a:xfrm>
          <a:prstGeom prst="rect">
            <a:avLst/>
          </a:prstGeom>
          <a:solidFill>
            <a:srgbClr val="FF9900"/>
          </a:solidFill>
        </p:spPr>
        <p:txBody>
          <a:bodyPr>
            <a:spAutoFit/>
          </a:bodyPr>
          <a:lstStyle/>
          <a:p>
            <a:pPr algn="ctr" fontAlgn="auto">
              <a:spcBef>
                <a:spcPts val="0"/>
              </a:spcBef>
              <a:spcAft>
                <a:spcPts val="0"/>
              </a:spcAft>
              <a:defRPr/>
            </a:pP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pitchFamily="18" charset="0"/>
                <a:cs typeface="+mn-cs"/>
              </a:rPr>
              <a:t>Samik, Harun N</a:t>
            </a:r>
            <a:r>
              <a:rPr lang="en-US" sz="200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pitchFamily="18" charset="0"/>
                <a:cs typeface="+mn-cs"/>
              </a:rPr>
              <a:t> </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pitchFamily="18" charset="0"/>
                <a:cs typeface="+mn-cs"/>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pitchFamily="18" charset="0"/>
                <a:cs typeface="+mn-cs"/>
              </a:rPr>
              <a:t>UNIVERSITAS</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pitchFamily="18" charset="0"/>
                <a:cs typeface="+mn-cs"/>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pitchFamily="18" charset="0"/>
                <a:cs typeface="+mn-cs"/>
              </a:rPr>
              <a:t>NEGERI</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Rockwell" pitchFamily="18" charset="0"/>
                <a:cs typeface="+mn-cs"/>
              </a:rPr>
              <a:t> SURABAYA</a:t>
            </a:r>
          </a:p>
        </p:txBody>
      </p:sp>
      <p:pic>
        <p:nvPicPr>
          <p:cNvPr id="15363" name="Picture 5" descr="logo_unesa.gif"/>
          <p:cNvPicPr>
            <a:picLocks noChangeAspect="1"/>
          </p:cNvPicPr>
          <p:nvPr/>
        </p:nvPicPr>
        <p:blipFill>
          <a:blip r:embed="rId3"/>
          <a:srcRect/>
          <a:stretch>
            <a:fillRect/>
          </a:stretch>
        </p:blipFill>
        <p:spPr bwMode="auto">
          <a:xfrm>
            <a:off x="6986588" y="642938"/>
            <a:ext cx="1800225" cy="1785937"/>
          </a:xfrm>
          <a:prstGeom prst="rect">
            <a:avLst/>
          </a:prstGeom>
          <a:noFill/>
          <a:ln w="9525">
            <a:noFill/>
            <a:miter lim="800000"/>
            <a:headEnd/>
            <a:tailEnd/>
          </a:ln>
        </p:spPr>
      </p:pic>
      <p:sp>
        <p:nvSpPr>
          <p:cNvPr id="15364" name="TextBox 5"/>
          <p:cNvSpPr txBox="1">
            <a:spLocks noChangeArrowheads="1"/>
          </p:cNvSpPr>
          <p:nvPr/>
        </p:nvSpPr>
        <p:spPr bwMode="auto">
          <a:xfrm>
            <a:off x="214313" y="800100"/>
            <a:ext cx="6596062" cy="1200150"/>
          </a:xfrm>
          <a:prstGeom prst="rect">
            <a:avLst/>
          </a:prstGeom>
          <a:noFill/>
          <a:ln w="9525">
            <a:noFill/>
            <a:miter lim="800000"/>
            <a:headEnd/>
            <a:tailEnd/>
          </a:ln>
        </p:spPr>
        <p:txBody>
          <a:bodyPr wrap="none">
            <a:spAutoFit/>
          </a:bodyPr>
          <a:lstStyle/>
          <a:p>
            <a:r>
              <a:rPr lang="en-US" sz="7200" b="1">
                <a:solidFill>
                  <a:srgbClr val="CC0099"/>
                </a:solidFill>
              </a:rPr>
              <a:t>TERIMAKASIH</a:t>
            </a:r>
          </a:p>
        </p:txBody>
      </p:sp>
      <p:pic>
        <p:nvPicPr>
          <p:cNvPr id="5122" name="Picture 2" descr="D:\a KIMAS\gambar\subscribe like and share samik.JPG"/>
          <p:cNvPicPr>
            <a:picLocks noChangeAspect="1" noChangeArrowheads="1"/>
          </p:cNvPicPr>
          <p:nvPr/>
        </p:nvPicPr>
        <p:blipFill>
          <a:blip r:embed="rId4"/>
          <a:srcRect/>
          <a:stretch>
            <a:fillRect/>
          </a:stretch>
        </p:blipFill>
        <p:spPr bwMode="auto">
          <a:xfrm>
            <a:off x="3786182" y="2612529"/>
            <a:ext cx="5357818" cy="4026384"/>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0" y="3214686"/>
            <a:ext cx="9144000" cy="4000528"/>
          </a:xfrm>
        </p:spPr>
        <p:txBody>
          <a:bodyPr/>
          <a:lstStyle/>
          <a:p>
            <a:pPr marL="179388" algn="l" eaLnBrk="1" hangingPunct="1"/>
            <a:r>
              <a:rPr lang="en-US" sz="3200" b="1"/>
              <a:t>1</a:t>
            </a:r>
            <a:r>
              <a:rPr lang="id-ID" sz="3200" b="1"/>
              <a:t>. </a:t>
            </a:r>
            <a:r>
              <a:rPr lang="en-US" sz="3200" b="1"/>
              <a:t>Apa yang anda ketahui tentang </a:t>
            </a:r>
            <a:r>
              <a:rPr lang="id-ID" sz="3200" b="1"/>
              <a:t>kisi Bravais dan  sistem kristal</a:t>
            </a:r>
            <a:r>
              <a:rPr lang="en-US" sz="3200" b="1"/>
              <a:t>? </a:t>
            </a:r>
            <a:br>
              <a:rPr lang="en-US" sz="3200"/>
            </a:br>
            <a:r>
              <a:rPr lang="en-US" sz="3200" b="1"/>
              <a:t>2. Apa perbedaan kubus sederhana, kubus berpusat badan, dan kubus berpusat muka? </a:t>
            </a:r>
            <a:br>
              <a:rPr lang="en-US" sz="3200" b="1"/>
            </a:br>
            <a:r>
              <a:rPr lang="en-US" sz="3200" b="1"/>
              <a:t>3. Bagaimana cara menghitung </a:t>
            </a:r>
            <a:r>
              <a:rPr lang="id-ID" sz="3200" b="1"/>
              <a:t>jumlah atom per sel satuan</a:t>
            </a:r>
            <a:r>
              <a:rPr lang="en-US" sz="3200" b="1"/>
              <a:t>,</a:t>
            </a:r>
            <a:r>
              <a:rPr lang="id-ID" sz="3200" b="1"/>
              <a:t> massa sel satuan</a:t>
            </a:r>
            <a:r>
              <a:rPr lang="en-US" sz="3200" b="1"/>
              <a:t> dan kerapatan?</a:t>
            </a:r>
            <a:br>
              <a:rPr lang="en-US" sz="3200" b="1"/>
            </a:br>
            <a:br>
              <a:rPr lang="en-US" sz="3200" b="1"/>
            </a:br>
            <a:br>
              <a:rPr lang="id-ID" sz="3200" b="1"/>
            </a:br>
            <a:endParaRPr lang="en-US" sz="3200" b="1"/>
          </a:p>
        </p:txBody>
      </p:sp>
      <p:sp>
        <p:nvSpPr>
          <p:cNvPr id="49155" name="Rectangle 3"/>
          <p:cNvSpPr>
            <a:spLocks noChangeArrowheads="1"/>
          </p:cNvSpPr>
          <p:nvPr/>
        </p:nvSpPr>
        <p:spPr bwMode="auto">
          <a:xfrm>
            <a:off x="1428750" y="2393950"/>
            <a:ext cx="7143750" cy="396875"/>
          </a:xfrm>
          <a:prstGeom prst="rect">
            <a:avLst/>
          </a:prstGeom>
          <a:noFill/>
          <a:ln w="9525">
            <a:noFill/>
            <a:miter lim="800000"/>
            <a:headEnd/>
            <a:tailEnd/>
          </a:ln>
        </p:spPr>
        <p:txBody>
          <a:bodyPr>
            <a:spAutoFit/>
          </a:bodyPr>
          <a:lstStyle/>
          <a:p>
            <a:pPr algn="ctr"/>
            <a:endParaRPr lang="en-GB" sz="2000" b="1">
              <a:solidFill>
                <a:srgbClr val="0000CC"/>
              </a:solidFill>
              <a:latin typeface="Calibri" pitchFamily="34" charset="0"/>
            </a:endParaRPr>
          </a:p>
        </p:txBody>
      </p:sp>
      <p:sp>
        <p:nvSpPr>
          <p:cNvPr id="49156" name="Text Box 4"/>
          <p:cNvSpPr txBox="1">
            <a:spLocks noChangeArrowheads="1"/>
          </p:cNvSpPr>
          <p:nvPr/>
        </p:nvSpPr>
        <p:spPr bwMode="auto">
          <a:xfrm>
            <a:off x="1857388" y="857232"/>
            <a:ext cx="7072330" cy="1877437"/>
          </a:xfrm>
          <a:prstGeom prst="rect">
            <a:avLst/>
          </a:prstGeom>
          <a:noFill/>
          <a:ln w="9525">
            <a:noFill/>
            <a:miter lim="800000"/>
            <a:headEnd/>
            <a:tailEnd/>
          </a:ln>
          <a:effectLst/>
        </p:spPr>
        <p:txBody>
          <a:bodyPr wrap="square">
            <a:spAutoFit/>
          </a:bodyPr>
          <a:lstStyle/>
          <a:p>
            <a:pPr>
              <a:spcBef>
                <a:spcPct val="50000"/>
              </a:spcBef>
            </a:pPr>
            <a:r>
              <a:rPr lang="en-US" sz="3200" b="1">
                <a:solidFill>
                  <a:srgbClr val="00B050"/>
                </a:solidFill>
              </a:rPr>
              <a:t>Materi pertemuan ke 4</a:t>
            </a:r>
          </a:p>
          <a:p>
            <a:pPr>
              <a:spcBef>
                <a:spcPct val="50000"/>
              </a:spcBef>
            </a:pPr>
            <a:r>
              <a:rPr lang="en-US" sz="3200" b="1"/>
              <a:t>Mari jawab pertanyaan</a:t>
            </a:r>
            <a:r>
              <a:rPr lang="en-GB" sz="3200" b="1"/>
              <a:t> sbb:</a:t>
            </a:r>
          </a:p>
          <a:p>
            <a:pPr>
              <a:spcBef>
                <a:spcPct val="50000"/>
              </a:spcBef>
            </a:pPr>
            <a:r>
              <a:rPr lang="en-US" b="1"/>
              <a:t>Untuk saat ini </a:t>
            </a:r>
            <a:r>
              <a:rPr lang="en-US" sz="2400" b="1">
                <a:solidFill>
                  <a:srgbClr val="FFC000"/>
                </a:solidFill>
              </a:rPr>
              <a:t>menjawab adalah emas</a:t>
            </a:r>
            <a:r>
              <a:rPr lang="en-US" b="1">
                <a:solidFill>
                  <a:srgbClr val="FFC000"/>
                </a:solidFill>
              </a:rPr>
              <a:t> </a:t>
            </a:r>
            <a:r>
              <a:rPr lang="en-US" b="1"/>
              <a:t>(bukan diam)  (:</a:t>
            </a:r>
          </a:p>
        </p:txBody>
      </p:sp>
      <p:sp>
        <p:nvSpPr>
          <p:cNvPr id="5" name="Rectangle 4"/>
          <p:cNvSpPr/>
          <p:nvPr/>
        </p:nvSpPr>
        <p:spPr>
          <a:xfrm>
            <a:off x="1857356" y="0"/>
            <a:ext cx="6286544" cy="769441"/>
          </a:xfrm>
          <a:prstGeom prst="rect">
            <a:avLst/>
          </a:prstGeom>
        </p:spPr>
        <p:txBody>
          <a:bodyPr wrap="square">
            <a:spAutoFit/>
          </a:bodyPr>
          <a:lstStyle/>
          <a:p>
            <a:pPr>
              <a:spcBef>
                <a:spcPct val="50000"/>
              </a:spcBef>
            </a:pPr>
            <a:r>
              <a:rPr lang="en-US" sz="44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haroni" pitchFamily="2" charset="-79"/>
                <a:cs typeface="Aharoni" pitchFamily="2" charset="-79"/>
              </a:rPr>
              <a:t>Struktur Kristal</a:t>
            </a:r>
            <a:endParaRPr lang="en-US" sz="4400" b="1">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linds(horizontal)">
                                      <p:cBhvr>
                                        <p:cTn id="7"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0" y="4857760"/>
            <a:ext cx="8929718" cy="1894730"/>
          </a:xfrm>
        </p:spPr>
        <p:txBody>
          <a:bodyPr/>
          <a:lstStyle/>
          <a:p>
            <a:pPr algn="just"/>
            <a:r>
              <a:rPr lang="id-ID" sz="3200" b="1"/>
              <a:t>Sel</a:t>
            </a:r>
            <a:r>
              <a:rPr lang="en-US" sz="3200" b="1"/>
              <a:t> satuan</a:t>
            </a:r>
            <a:r>
              <a:rPr lang="id-ID" sz="3200" b="1"/>
              <a:t> dapat dicirikan oleh parameter berikut: </a:t>
            </a:r>
            <a:br>
              <a:rPr lang="en-US" sz="3200" b="1"/>
            </a:br>
            <a:r>
              <a:rPr lang="en-US" sz="3200" b="1"/>
              <a:t>1. </a:t>
            </a:r>
            <a:r>
              <a:rPr lang="id-ID" sz="3200" b="1"/>
              <a:t>Panjang relatif tepi sepanjang tiga sumbu (</a:t>
            </a:r>
            <a:r>
              <a:rPr lang="id-ID" sz="3200" b="1" i="1"/>
              <a:t>a</a:t>
            </a:r>
            <a:r>
              <a:rPr lang="id-ID" sz="3200" b="1"/>
              <a:t>,</a:t>
            </a:r>
            <a:r>
              <a:rPr lang="id-ID" sz="3200" b="1" i="1"/>
              <a:t> b</a:t>
            </a:r>
            <a:r>
              <a:rPr lang="id-ID" sz="3200" b="1"/>
              <a:t>,</a:t>
            </a:r>
            <a:r>
              <a:rPr lang="id-ID" sz="3200" b="1" i="1"/>
              <a:t> c</a:t>
            </a:r>
            <a:r>
              <a:rPr lang="id-ID" sz="3200" b="1"/>
              <a:t>) </a:t>
            </a:r>
            <a:br>
              <a:rPr lang="en-US" sz="3200" b="1"/>
            </a:br>
            <a:r>
              <a:rPr lang="en-US" sz="3200" b="1"/>
              <a:t>2. </a:t>
            </a:r>
            <a:r>
              <a:rPr lang="id-ID" sz="3200" b="1"/>
              <a:t>Tiga sudut antara tepi (α, β, γ). </a:t>
            </a:r>
            <a:endParaRPr lang="en-US" sz="3200" b="1"/>
          </a:p>
        </p:txBody>
      </p:sp>
      <p:pic>
        <p:nvPicPr>
          <p:cNvPr id="6" name="Picture 5"/>
          <p:cNvPicPr/>
          <p:nvPr/>
        </p:nvPicPr>
        <p:blipFill>
          <a:blip r:embed="rId2"/>
          <a:srcRect/>
          <a:stretch>
            <a:fillRect/>
          </a:stretch>
        </p:blipFill>
        <p:spPr bwMode="auto">
          <a:xfrm>
            <a:off x="4929190" y="0"/>
            <a:ext cx="4214810" cy="4572008"/>
          </a:xfrm>
          <a:prstGeom prst="rect">
            <a:avLst/>
          </a:prstGeom>
          <a:noFill/>
          <a:ln w="9525">
            <a:noFill/>
            <a:miter lim="800000"/>
            <a:headEnd/>
            <a:tailEnd/>
          </a:ln>
        </p:spPr>
      </p:pic>
      <p:pic>
        <p:nvPicPr>
          <p:cNvPr id="7" name="Picture 6"/>
          <p:cNvPicPr/>
          <p:nvPr/>
        </p:nvPicPr>
        <p:blipFill>
          <a:blip r:embed="rId3"/>
          <a:srcRect/>
          <a:stretch>
            <a:fillRect/>
          </a:stretch>
        </p:blipFill>
        <p:spPr bwMode="auto">
          <a:xfrm>
            <a:off x="0" y="0"/>
            <a:ext cx="4933493" cy="45720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linds(horizontal)">
                                      <p:cBhvr>
                                        <p:cTn id="7"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0" y="5000636"/>
            <a:ext cx="8929718" cy="1751854"/>
          </a:xfrm>
        </p:spPr>
        <p:txBody>
          <a:bodyPr/>
          <a:lstStyle/>
          <a:p>
            <a:pPr algn="just"/>
            <a:r>
              <a:rPr lang="id-ID" sz="3200" b="1"/>
              <a:t>A</a:t>
            </a:r>
            <a:r>
              <a:rPr lang="en-US" sz="3200" b="1"/>
              <a:t>u</a:t>
            </a:r>
            <a:r>
              <a:rPr lang="id-ID" sz="3200" b="1"/>
              <a:t>gust</a:t>
            </a:r>
            <a:r>
              <a:rPr lang="en-US" sz="3200" b="1"/>
              <a:t>e</a:t>
            </a:r>
            <a:r>
              <a:rPr lang="id-ID" sz="3200" b="1"/>
              <a:t> Bravais, mengklasifikasikan kisi kristal berdasarkan simetrinya, dan menemukan bahwa terdapat 14 kisi </a:t>
            </a:r>
            <a:r>
              <a:rPr lang="en-US" sz="3200" b="1"/>
              <a:t>kristal</a:t>
            </a:r>
            <a:r>
              <a:rPr lang="id-ID" sz="3200" b="1"/>
              <a:t> dan 7 sistem kristal.</a:t>
            </a:r>
            <a:endParaRPr lang="en-US" sz="3200" b="1"/>
          </a:p>
        </p:txBody>
      </p:sp>
      <p:pic>
        <p:nvPicPr>
          <p:cNvPr id="3" name="Picture 2"/>
          <p:cNvPicPr/>
          <p:nvPr/>
        </p:nvPicPr>
        <p:blipFill>
          <a:blip r:embed="rId2"/>
          <a:srcRect l="4051" t="2464"/>
          <a:stretch>
            <a:fillRect/>
          </a:stretch>
        </p:blipFill>
        <p:spPr bwMode="auto">
          <a:xfrm>
            <a:off x="0" y="0"/>
            <a:ext cx="4286248" cy="5286388"/>
          </a:xfrm>
          <a:prstGeom prst="rect">
            <a:avLst/>
          </a:prstGeom>
          <a:noFill/>
          <a:ln w="9525">
            <a:noFill/>
            <a:miter lim="800000"/>
            <a:headEnd/>
            <a:tailEnd/>
          </a:ln>
        </p:spPr>
      </p:pic>
      <p:pic>
        <p:nvPicPr>
          <p:cNvPr id="1026" name="Picture 2"/>
          <p:cNvPicPr>
            <a:picLocks noChangeAspect="1" noChangeArrowheads="1"/>
          </p:cNvPicPr>
          <p:nvPr/>
        </p:nvPicPr>
        <p:blipFill>
          <a:blip r:embed="rId3"/>
          <a:srcRect/>
          <a:stretch>
            <a:fillRect/>
          </a:stretch>
        </p:blipFill>
        <p:spPr bwMode="auto">
          <a:xfrm>
            <a:off x="4286248" y="1500174"/>
            <a:ext cx="4654263" cy="3571876"/>
          </a:xfrm>
          <a:prstGeom prst="rect">
            <a:avLst/>
          </a:prstGeom>
          <a:noFill/>
          <a:ln w="9525">
            <a:noFill/>
            <a:miter lim="800000"/>
            <a:headEnd/>
            <a:tailEnd/>
          </a:ln>
          <a:effectLst/>
        </p:spPr>
      </p:pic>
      <p:pic>
        <p:nvPicPr>
          <p:cNvPr id="5" name="Picture 4"/>
          <p:cNvPicPr/>
          <p:nvPr/>
        </p:nvPicPr>
        <p:blipFill>
          <a:blip r:embed="rId4"/>
          <a:srcRect/>
          <a:stretch>
            <a:fillRect/>
          </a:stretch>
        </p:blipFill>
        <p:spPr bwMode="auto">
          <a:xfrm>
            <a:off x="7858116" y="-24"/>
            <a:ext cx="1285884" cy="150017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linds(horizontal)">
                                      <p:cBhvr>
                                        <p:cTn id="7"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1142976" y="-24"/>
            <a:ext cx="8072494" cy="928670"/>
          </a:xfrm>
          <a:solidFill>
            <a:schemeClr val="tx2">
              <a:lumMod val="20000"/>
              <a:lumOff val="80000"/>
            </a:schemeClr>
          </a:solidFill>
        </p:spPr>
        <p:txBody>
          <a:bodyPr/>
          <a:lstStyle/>
          <a:p>
            <a:r>
              <a:rPr lang="id-ID" sz="4000" b="1"/>
              <a:t>Ada tiga jenis sel satuan kubus</a:t>
            </a:r>
            <a:r>
              <a:rPr lang="en-US" sz="4000" b="1"/>
              <a:t> yaitu:</a:t>
            </a:r>
            <a:br>
              <a:rPr lang="en-US" sz="4000" b="1"/>
            </a:br>
            <a:endParaRPr lang="en-US" sz="4000" b="1"/>
          </a:p>
        </p:txBody>
      </p:sp>
      <p:pic>
        <p:nvPicPr>
          <p:cNvPr id="2050" name="Picture 2"/>
          <p:cNvPicPr>
            <a:picLocks noChangeAspect="1" noChangeArrowheads="1"/>
          </p:cNvPicPr>
          <p:nvPr/>
        </p:nvPicPr>
        <p:blipFill>
          <a:blip r:embed="rId2"/>
          <a:srcRect/>
          <a:stretch>
            <a:fillRect/>
          </a:stretch>
        </p:blipFill>
        <p:spPr bwMode="auto">
          <a:xfrm>
            <a:off x="714348" y="1179713"/>
            <a:ext cx="7715304" cy="524968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linds(horizontal)">
                                      <p:cBhvr>
                                        <p:cTn id="7"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447800"/>
            <a:ext cx="9144000" cy="4245429"/>
          </a:xfrm>
          <a:prstGeom prst="rect">
            <a:avLst/>
          </a:prstGeom>
          <a:noFill/>
          <a:ln w="9525">
            <a:noFill/>
            <a:miter lim="800000"/>
            <a:headEnd/>
            <a:tailEnd/>
          </a:ln>
          <a:effectLst/>
        </p:spPr>
      </p:pic>
      <p:sp>
        <p:nvSpPr>
          <p:cNvPr id="4" name="Rectangle 3"/>
          <p:cNvSpPr/>
          <p:nvPr/>
        </p:nvSpPr>
        <p:spPr>
          <a:xfrm>
            <a:off x="1285852" y="228600"/>
            <a:ext cx="6429420" cy="985822"/>
          </a:xfrm>
          <a:prstGeom prst="rect">
            <a:avLst/>
          </a:prstGeom>
        </p:spPr>
        <p:txBody>
          <a:bodyPr wrap="square">
            <a:spAutoFit/>
          </a:bodyPr>
          <a:lstStyle/>
          <a:p>
            <a:r>
              <a:rPr lang="en-US" sz="2800" b="1"/>
              <a:t>How to Compute Atoms or Points in a Unit Cell ?</a:t>
            </a:r>
            <a:endParaRPr lang="en-US"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62184" y="77490"/>
            <a:ext cx="7097905" cy="523220"/>
          </a:xfrm>
          <a:prstGeom prst="rect">
            <a:avLst/>
          </a:prstGeom>
        </p:spPr>
        <p:txBody>
          <a:bodyPr wrap="none">
            <a:spAutoFit/>
          </a:bodyPr>
          <a:lstStyle/>
          <a:p>
            <a:r>
              <a:rPr lang="en-US" sz="2800" b="1"/>
              <a:t>Compute Atoms or Points in a Unit Cell !</a:t>
            </a:r>
            <a:endParaRPr lang="en-US" sz="2800"/>
          </a:p>
        </p:txBody>
      </p:sp>
      <p:sp>
        <p:nvSpPr>
          <p:cNvPr id="4" name="Rectangle 3"/>
          <p:cNvSpPr/>
          <p:nvPr/>
        </p:nvSpPr>
        <p:spPr>
          <a:xfrm>
            <a:off x="762000" y="5715000"/>
            <a:ext cx="7946406" cy="523220"/>
          </a:xfrm>
          <a:prstGeom prst="rect">
            <a:avLst/>
          </a:prstGeom>
        </p:spPr>
        <p:txBody>
          <a:bodyPr wrap="none">
            <a:spAutoFit/>
          </a:bodyPr>
          <a:lstStyle/>
          <a:p>
            <a:r>
              <a:rPr lang="en-US" sz="2800" b="1"/>
              <a:t>1/8 x 8 = </a:t>
            </a:r>
            <a:r>
              <a:rPr lang="en-US" sz="2800" b="1">
                <a:solidFill>
                  <a:srgbClr val="FF0000"/>
                </a:solidFill>
              </a:rPr>
              <a:t>1</a:t>
            </a:r>
            <a:r>
              <a:rPr lang="en-US" sz="2800" b="1"/>
              <a:t>    ;     </a:t>
            </a:r>
            <a:r>
              <a:rPr lang="en-US" sz="2800" b="1">
                <a:solidFill>
                  <a:srgbClr val="FF0000"/>
                </a:solidFill>
              </a:rPr>
              <a:t>1</a:t>
            </a:r>
            <a:r>
              <a:rPr lang="en-US" sz="2800" b="1"/>
              <a:t>+1 = 2	 ;   </a:t>
            </a:r>
            <a:r>
              <a:rPr lang="en-US" sz="2000" b="1"/>
              <a:t>(1/8 x 8) + (1/2 x 6) = 4</a:t>
            </a:r>
            <a:endParaRPr lang="en-US" sz="2000"/>
          </a:p>
        </p:txBody>
      </p:sp>
      <p:pic>
        <p:nvPicPr>
          <p:cNvPr id="5" name="Picture 2"/>
          <p:cNvPicPr>
            <a:picLocks noChangeAspect="1" noChangeArrowheads="1"/>
          </p:cNvPicPr>
          <p:nvPr/>
        </p:nvPicPr>
        <p:blipFill>
          <a:blip r:embed="rId2"/>
          <a:srcRect/>
          <a:stretch>
            <a:fillRect/>
          </a:stretch>
        </p:blipFill>
        <p:spPr bwMode="auto">
          <a:xfrm>
            <a:off x="500034" y="1000108"/>
            <a:ext cx="8072494" cy="471499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2" y="62790"/>
            <a:ext cx="9083367" cy="5152160"/>
          </a:xfrm>
          <a:prstGeom prst="rect">
            <a:avLst/>
          </a:prstGeom>
          <a:noFill/>
          <a:ln w="9525">
            <a:noFill/>
            <a:miter lim="800000"/>
            <a:headEnd/>
            <a:tailEnd/>
          </a:ln>
          <a:effectLst/>
        </p:spPr>
      </p:pic>
      <p:cxnSp>
        <p:nvCxnSpPr>
          <p:cNvPr id="4" name="Straight Connector 3"/>
          <p:cNvCxnSpPr/>
          <p:nvPr/>
        </p:nvCxnSpPr>
        <p:spPr>
          <a:xfrm>
            <a:off x="5943600" y="4724400"/>
            <a:ext cx="381000" cy="304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5867400" y="4800600"/>
            <a:ext cx="457200" cy="1524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2"/>
          <a:srcRect l="28205" t="81370" r="38462"/>
          <a:stretch>
            <a:fillRect/>
          </a:stretch>
        </p:blipFill>
        <p:spPr bwMode="auto">
          <a:xfrm>
            <a:off x="2819400" y="5611112"/>
            <a:ext cx="2971800" cy="942088"/>
          </a:xfrm>
          <a:prstGeom prst="rect">
            <a:avLst/>
          </a:prstGeom>
          <a:noFill/>
          <a:ln w="9525">
            <a:noFill/>
            <a:miter lim="800000"/>
            <a:headEnd/>
            <a:tailEnd/>
          </a:ln>
          <a:effectLst/>
        </p:spPr>
      </p:pic>
      <p:sp>
        <p:nvSpPr>
          <p:cNvPr id="10" name="TextBox 9"/>
          <p:cNvSpPr txBox="1"/>
          <p:nvPr/>
        </p:nvSpPr>
        <p:spPr>
          <a:xfrm>
            <a:off x="304800" y="5791200"/>
            <a:ext cx="8174033" cy="369332"/>
          </a:xfrm>
          <a:prstGeom prst="rect">
            <a:avLst/>
          </a:prstGeom>
          <a:noFill/>
        </p:spPr>
        <p:txBody>
          <a:bodyPr wrap="none" rtlCol="0">
            <a:spAutoFit/>
          </a:bodyPr>
          <a:lstStyle/>
          <a:p>
            <a:r>
              <a:rPr lang="en-US"/>
              <a:t>Mass of a gold unit cell =                                               x 4 =  130.85 x 10</a:t>
            </a:r>
            <a:r>
              <a:rPr lang="en-US" baseline="30000"/>
              <a:t> -23</a:t>
            </a:r>
            <a:r>
              <a:rPr lang="en-US"/>
              <a:t> g</a:t>
            </a:r>
          </a:p>
        </p:txBody>
      </p:sp>
      <p:cxnSp>
        <p:nvCxnSpPr>
          <p:cNvPr id="11" name="Straight Connector 10"/>
          <p:cNvCxnSpPr/>
          <p:nvPr/>
        </p:nvCxnSpPr>
        <p:spPr>
          <a:xfrm rot="10800000" flipV="1">
            <a:off x="6553200" y="4800599"/>
            <a:ext cx="1676400" cy="762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3396</TotalTime>
  <Words>515</Words>
  <Application>Microsoft Office PowerPoint</Application>
  <PresentationFormat>On-screen Show (4:3)</PresentationFormat>
  <Paragraphs>46</Paragraphs>
  <Slides>27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Aharoni</vt:lpstr>
      <vt:lpstr>Arial</vt:lpstr>
      <vt:lpstr>Calibri</vt:lpstr>
      <vt:lpstr>Georgia</vt:lpstr>
      <vt:lpstr>Rockwell</vt:lpstr>
      <vt:lpstr>Office Theme</vt:lpstr>
      <vt:lpstr>PowerPoint Presentation</vt:lpstr>
      <vt:lpstr>1. Sebutkan hukum-hukum yang berkaitan dengan kristal?  2. Kenapa XRD bisa mengidentifikasi struktur kristal?  3. Apa perbedaan sel satuan (unit cell) dan kisi kristal (crystal lattice) ?   </vt:lpstr>
      <vt:lpstr>1. Apa yang anda ketahui tentang kisi Bravais dan  sistem kristal?  2. Apa perbedaan kubus sederhana, kubus berpusat badan, dan kubus berpusat muka?  3. Bagaimana cara menghitung jumlah atom per sel satuan, massa sel satuan dan kerapatan?   </vt:lpstr>
      <vt:lpstr>Sel satuan dapat dicirikan oleh parameter berikut:  1. Panjang relatif tepi sepanjang tiga sumbu (a, b, c)  2. Tiga sudut antara tepi (α, β, γ). </vt:lpstr>
      <vt:lpstr>Auguste Bravais, mengklasifikasikan kisi kristal berdasarkan simetrinya, dan menemukan bahwa terdapat 14 kisi kristal dan 7 sistem kristal.</vt:lpstr>
      <vt:lpstr>Ada tiga jenis sel satuan kubus yaitu: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Jawab: a). 8 (pojok) x 1/8 + 6 (muka) x ½ = 1 +3 = 4       Jumlah atom Cu dalam setiap sel satuan adalah 4 atom </vt:lpstr>
      <vt:lpstr>PowerPoint Presentation</vt:lpstr>
      <vt:lpstr>PowerPoint Presentation</vt:lpstr>
      <vt:lpstr>Untuk lebih memahami materi ini silahkan baca di buku kami / yg lain:</vt:lpstr>
      <vt:lpstr>Daftar Isi buku Kimia Zat Padat,  Mau ebooknya, silahkan klik https://bit.ly/ebukuKZP / 085731160005</vt:lpstr>
      <vt:lpstr>PowerPoint Presentation</vt:lpstr>
      <vt:lpstr>PowerPoint Presentation</vt:lpstr>
    </vt:vector>
  </TitlesOfParts>
  <Company>Sony Electronics,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 MENGAPA - BAGAIMANA</dc:title>
  <dc:creator>Sony Electronic, Inc</dc:creator>
  <cp:lastModifiedBy>admin</cp:lastModifiedBy>
  <cp:revision>143</cp:revision>
  <dcterms:created xsi:type="dcterms:W3CDTF">2008-10-13T22:04:06Z</dcterms:created>
  <dcterms:modified xsi:type="dcterms:W3CDTF">2020-04-16T06:10:38Z</dcterms:modified>
</cp:coreProperties>
</file>