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3" r:id="rId2"/>
    <p:sldId id="258" r:id="rId3"/>
    <p:sldId id="261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16338A4-DE30-4438-A2BF-8B1EA695E8EC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FA2AEA-DDD0-494B-BF2E-44E24525FC2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338A4-DE30-4438-A2BF-8B1EA695E8EC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A2AEA-DDD0-494B-BF2E-44E24525FC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16338A4-DE30-4438-A2BF-8B1EA695E8EC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4FA2AEA-DDD0-494B-BF2E-44E24525FC2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338A4-DE30-4438-A2BF-8B1EA695E8EC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FA2AEA-DDD0-494B-BF2E-44E24525FC2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338A4-DE30-4438-A2BF-8B1EA695E8EC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4FA2AEA-DDD0-494B-BF2E-44E24525FC2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16338A4-DE30-4438-A2BF-8B1EA695E8EC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4FA2AEA-DDD0-494B-BF2E-44E24525FC2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16338A4-DE30-4438-A2BF-8B1EA695E8EC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4FA2AEA-DDD0-494B-BF2E-44E24525FC2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338A4-DE30-4438-A2BF-8B1EA695E8EC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FA2AEA-DDD0-494B-BF2E-44E24525FC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338A4-DE30-4438-A2BF-8B1EA695E8EC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FA2AEA-DDD0-494B-BF2E-44E24525FC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338A4-DE30-4438-A2BF-8B1EA695E8EC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FA2AEA-DDD0-494B-BF2E-44E24525FC2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16338A4-DE30-4438-A2BF-8B1EA695E8EC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4FA2AEA-DDD0-494B-BF2E-44E24525FC2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16338A4-DE30-4438-A2BF-8B1EA695E8EC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FA2AEA-DDD0-494B-BF2E-44E24525FC2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72281" y="116632"/>
            <a:ext cx="7239000" cy="1066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600" b="1" dirty="0" err="1" smtClean="0">
                <a:solidFill>
                  <a:srgbClr val="00FF00"/>
                </a:solidFill>
                <a:latin typeface="Book Antiqua" pitchFamily="18" charset="0"/>
                <a:sym typeface="Symbol" pitchFamily="18" charset="2"/>
              </a:rPr>
              <a:t>Kiralitas</a:t>
            </a:r>
            <a:r>
              <a:rPr lang="en-US" sz="2600" b="1" dirty="0" smtClean="0">
                <a:solidFill>
                  <a:srgbClr val="00FF00"/>
                </a:solidFill>
                <a:latin typeface="Book Antiqua" pitchFamily="18" charset="0"/>
                <a:sym typeface="Symbol" pitchFamily="18" charset="2"/>
              </a:rPr>
              <a:t>  </a:t>
            </a:r>
            <a:br>
              <a:rPr lang="en-US" sz="2600" b="1" dirty="0" smtClean="0">
                <a:solidFill>
                  <a:srgbClr val="00FF00"/>
                </a:solidFill>
                <a:latin typeface="Book Antiqua" pitchFamily="18" charset="0"/>
                <a:sym typeface="Symbol" pitchFamily="18" charset="2"/>
              </a:rPr>
            </a:br>
            <a:r>
              <a:rPr lang="en-US" sz="2600" b="1" dirty="0" err="1" smtClean="0">
                <a:solidFill>
                  <a:srgbClr val="00FF00"/>
                </a:solidFill>
                <a:latin typeface="Book Antiqua" pitchFamily="18" charset="0"/>
                <a:sym typeface="Symbol" pitchFamily="18" charset="2"/>
              </a:rPr>
              <a:t>dan</a:t>
            </a:r>
            <a:r>
              <a:rPr lang="en-US" sz="2600" b="1" dirty="0" smtClean="0">
                <a:solidFill>
                  <a:srgbClr val="00FF00"/>
                </a:solidFill>
                <a:latin typeface="Book Antiqua" pitchFamily="18" charset="0"/>
                <a:sym typeface="Symbol" pitchFamily="18" charset="2"/>
              </a:rPr>
              <a:t> </a:t>
            </a:r>
            <a:r>
              <a:rPr lang="en-US" sz="2600" b="1" dirty="0" err="1" smtClean="0">
                <a:solidFill>
                  <a:srgbClr val="00FF00"/>
                </a:solidFill>
                <a:latin typeface="Book Antiqua" pitchFamily="18" charset="0"/>
                <a:sym typeface="Symbol" pitchFamily="18" charset="2"/>
              </a:rPr>
              <a:t>penentuan</a:t>
            </a:r>
            <a:r>
              <a:rPr lang="en-US" sz="2600" b="1" dirty="0" smtClean="0">
                <a:solidFill>
                  <a:srgbClr val="00FF00"/>
                </a:solidFill>
                <a:latin typeface="Book Antiqua" pitchFamily="18" charset="0"/>
                <a:sym typeface="Symbol" pitchFamily="18" charset="2"/>
              </a:rPr>
              <a:t> </a:t>
            </a:r>
            <a:r>
              <a:rPr lang="en-US" sz="2600" b="1" dirty="0" err="1" smtClean="0">
                <a:solidFill>
                  <a:srgbClr val="00FF00"/>
                </a:solidFill>
                <a:latin typeface="Book Antiqua" pitchFamily="18" charset="0"/>
                <a:sym typeface="Symbol" pitchFamily="18" charset="2"/>
              </a:rPr>
              <a:t>konfigurasi</a:t>
            </a:r>
            <a:r>
              <a:rPr lang="en-US" sz="2600" b="1" dirty="0" smtClean="0">
                <a:solidFill>
                  <a:srgbClr val="00FF00"/>
                </a:solidFill>
                <a:latin typeface="Book Antiqua" pitchFamily="18" charset="0"/>
                <a:sym typeface="Symbol" pitchFamily="18" charset="2"/>
              </a:rPr>
              <a:t>  r-s</a:t>
            </a:r>
            <a:endParaRPr lang="en-US" sz="2600" b="1" dirty="0" smtClean="0">
              <a:solidFill>
                <a:srgbClr val="00FF00"/>
              </a:solidFill>
              <a:latin typeface="Book Antiqua" pitchFamily="18" charset="0"/>
              <a:sym typeface="Symbol" pitchFamily="18" charset="2"/>
            </a:endParaRPr>
          </a:p>
        </p:txBody>
      </p:sp>
      <p:sp>
        <p:nvSpPr>
          <p:cNvPr id="5123" name="Text Box 9"/>
          <p:cNvSpPr txBox="1">
            <a:spLocks noChangeArrowheads="1"/>
          </p:cNvSpPr>
          <p:nvPr/>
        </p:nvSpPr>
        <p:spPr bwMode="auto">
          <a:xfrm>
            <a:off x="2514600" y="4876800"/>
            <a:ext cx="3352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5124" name="Text Box 12"/>
          <p:cNvSpPr txBox="1">
            <a:spLocks noChangeArrowheads="1"/>
          </p:cNvSpPr>
          <p:nvPr/>
        </p:nvSpPr>
        <p:spPr bwMode="auto">
          <a:xfrm>
            <a:off x="652018" y="3429000"/>
            <a:ext cx="68580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400" b="1" dirty="0" err="1">
                <a:solidFill>
                  <a:srgbClr val="00FFFF"/>
                </a:solidFill>
                <a:latin typeface="Book Antiqua" pitchFamily="18" charset="0"/>
              </a:rPr>
              <a:t>Oleh</a:t>
            </a:r>
            <a:r>
              <a:rPr lang="en-US" sz="2400" b="1" dirty="0">
                <a:solidFill>
                  <a:srgbClr val="00FFFF"/>
                </a:solidFill>
                <a:latin typeface="Book Antiqua" pitchFamily="18" charset="0"/>
              </a:rPr>
              <a:t>:</a:t>
            </a:r>
          </a:p>
          <a:p>
            <a:pPr algn="ctr"/>
            <a:r>
              <a:rPr lang="en-US" sz="2400" b="1" dirty="0">
                <a:solidFill>
                  <a:srgbClr val="00FFFF"/>
                </a:solidFill>
                <a:latin typeface="Book Antiqua" pitchFamily="18" charset="0"/>
              </a:rPr>
              <a:t>Prof. Dr. </a:t>
            </a:r>
            <a:r>
              <a:rPr lang="en-US" sz="2400" b="1" dirty="0" err="1">
                <a:solidFill>
                  <a:srgbClr val="00FFFF"/>
                </a:solidFill>
                <a:latin typeface="Book Antiqua" pitchFamily="18" charset="0"/>
              </a:rPr>
              <a:t>Suyatno</a:t>
            </a:r>
            <a:r>
              <a:rPr lang="en-US" sz="2400" b="1" dirty="0">
                <a:solidFill>
                  <a:srgbClr val="00FFFF"/>
                </a:solidFill>
                <a:latin typeface="Book Antiqua" pitchFamily="18" charset="0"/>
              </a:rPr>
              <a:t>, </a:t>
            </a:r>
            <a:r>
              <a:rPr lang="en-US" sz="2400" b="1" dirty="0" err="1">
                <a:solidFill>
                  <a:srgbClr val="00FFFF"/>
                </a:solidFill>
                <a:latin typeface="Book Antiqua" pitchFamily="18" charset="0"/>
              </a:rPr>
              <a:t>M.Si</a:t>
            </a:r>
            <a:r>
              <a:rPr lang="en-US" sz="2400" b="1" dirty="0">
                <a:solidFill>
                  <a:srgbClr val="00FFFF"/>
                </a:solidFill>
                <a:latin typeface="Book Antiqua" pitchFamily="18" charset="0"/>
              </a:rPr>
              <a:t>.</a:t>
            </a:r>
          </a:p>
        </p:txBody>
      </p:sp>
      <p:sp>
        <p:nvSpPr>
          <p:cNvPr id="5125" name="Text Box 15"/>
          <p:cNvSpPr txBox="1">
            <a:spLocks noChangeArrowheads="1"/>
          </p:cNvSpPr>
          <p:nvPr/>
        </p:nvSpPr>
        <p:spPr bwMode="auto">
          <a:xfrm>
            <a:off x="342900" y="4458494"/>
            <a:ext cx="76962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400" b="1" dirty="0" err="1">
                <a:solidFill>
                  <a:srgbClr val="FFFF00"/>
                </a:solidFill>
                <a:latin typeface="Book Antiqua" pitchFamily="18" charset="0"/>
              </a:rPr>
              <a:t>Jurusan</a:t>
            </a:r>
            <a:r>
              <a:rPr lang="en-US" sz="2400" b="1" dirty="0">
                <a:solidFill>
                  <a:srgbClr val="FFFF00"/>
                </a:solidFill>
                <a:latin typeface="Book Antiqua" pitchFamily="18" charset="0"/>
              </a:rPr>
              <a:t> Kimia </a:t>
            </a:r>
          </a:p>
          <a:p>
            <a:pPr algn="ctr"/>
            <a:r>
              <a:rPr lang="en-US" sz="2400" b="1" dirty="0" err="1">
                <a:solidFill>
                  <a:srgbClr val="FFFF00"/>
                </a:solidFill>
                <a:latin typeface="Book Antiqua" pitchFamily="18" charset="0"/>
              </a:rPr>
              <a:t>Fakultas</a:t>
            </a:r>
            <a:r>
              <a:rPr lang="en-US" sz="2400" b="1" dirty="0">
                <a:solidFill>
                  <a:srgbClr val="FFFF00"/>
                </a:solidFill>
                <a:latin typeface="Book Antiqua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Book Antiqua" pitchFamily="18" charset="0"/>
              </a:rPr>
              <a:t>Matematika</a:t>
            </a:r>
            <a:r>
              <a:rPr lang="en-US" sz="2400" b="1" dirty="0">
                <a:solidFill>
                  <a:srgbClr val="FFFF00"/>
                </a:solidFill>
                <a:latin typeface="Book Antiqua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Book Antiqua" pitchFamily="18" charset="0"/>
              </a:rPr>
              <a:t>dan</a:t>
            </a:r>
            <a:r>
              <a:rPr lang="en-US" sz="2400" b="1" dirty="0">
                <a:solidFill>
                  <a:srgbClr val="FFFF00"/>
                </a:solidFill>
                <a:latin typeface="Book Antiqua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Book Antiqua" pitchFamily="18" charset="0"/>
              </a:rPr>
              <a:t>Ilmu</a:t>
            </a:r>
            <a:r>
              <a:rPr lang="en-US" sz="2400" b="1" dirty="0">
                <a:solidFill>
                  <a:srgbClr val="FFFF00"/>
                </a:solidFill>
                <a:latin typeface="Book Antiqua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Book Antiqua" pitchFamily="18" charset="0"/>
              </a:rPr>
              <a:t>Pengetahuan</a:t>
            </a:r>
            <a:r>
              <a:rPr lang="en-US" sz="2400" b="1" dirty="0">
                <a:solidFill>
                  <a:srgbClr val="FFFF00"/>
                </a:solidFill>
                <a:latin typeface="Book Antiqua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Book Antiqua" pitchFamily="18" charset="0"/>
              </a:rPr>
              <a:t>Alam</a:t>
            </a:r>
            <a:endParaRPr lang="en-US" sz="2400" b="1" dirty="0">
              <a:solidFill>
                <a:srgbClr val="FFFF00"/>
              </a:solidFill>
              <a:latin typeface="Book Antiqua" pitchFamily="18" charset="0"/>
            </a:endParaRPr>
          </a:p>
          <a:p>
            <a:pPr algn="ctr"/>
            <a:r>
              <a:rPr lang="en-US" sz="2400" b="1" dirty="0" err="1">
                <a:solidFill>
                  <a:srgbClr val="FFFF00"/>
                </a:solidFill>
                <a:latin typeface="Book Antiqua" pitchFamily="18" charset="0"/>
              </a:rPr>
              <a:t>Universitas</a:t>
            </a:r>
            <a:r>
              <a:rPr lang="en-US" sz="2400" b="1" dirty="0">
                <a:solidFill>
                  <a:srgbClr val="FFFF00"/>
                </a:solidFill>
                <a:latin typeface="Book Antiqua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Book Antiqua" pitchFamily="18" charset="0"/>
              </a:rPr>
              <a:t>Negeri</a:t>
            </a:r>
            <a:r>
              <a:rPr lang="en-US" sz="2400" b="1" dirty="0">
                <a:solidFill>
                  <a:srgbClr val="FFFF00"/>
                </a:solidFill>
                <a:latin typeface="Book Antiqua" pitchFamily="18" charset="0"/>
              </a:rPr>
              <a:t> Surabaya</a:t>
            </a:r>
          </a:p>
          <a:p>
            <a:pPr algn="ctr"/>
            <a:r>
              <a:rPr lang="en-US" sz="2400" b="1" dirty="0">
                <a:solidFill>
                  <a:srgbClr val="FFFF00"/>
                </a:solidFill>
                <a:latin typeface="Book Antiqua" pitchFamily="18" charset="0"/>
              </a:rPr>
              <a:t>2020</a:t>
            </a:r>
          </a:p>
        </p:txBody>
      </p:sp>
      <p:pic>
        <p:nvPicPr>
          <p:cNvPr id="5126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7237" y="1268760"/>
            <a:ext cx="2087563" cy="204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65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PENENTUAN KONFIGURASI R&amp;S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300" dirty="0" err="1"/>
              <a:t>Urutkan</a:t>
            </a:r>
            <a:r>
              <a:rPr lang="en-US" sz="2300" dirty="0"/>
              <a:t> </a:t>
            </a:r>
            <a:r>
              <a:rPr lang="en-US" sz="2300" dirty="0" err="1"/>
              <a:t>keempat</a:t>
            </a:r>
            <a:r>
              <a:rPr lang="en-US" sz="2300" dirty="0"/>
              <a:t> </a:t>
            </a:r>
            <a:r>
              <a:rPr lang="en-US" sz="2300" dirty="0" err="1"/>
              <a:t>gugus</a:t>
            </a:r>
            <a:r>
              <a:rPr lang="en-US" sz="2300" dirty="0"/>
              <a:t>. </a:t>
            </a:r>
            <a:r>
              <a:rPr lang="en-US" sz="2300" dirty="0" err="1"/>
              <a:t>Disini</a:t>
            </a:r>
            <a:r>
              <a:rPr lang="en-US" sz="2300" dirty="0"/>
              <a:t> </a:t>
            </a:r>
            <a:r>
              <a:rPr lang="en-US" sz="2300" dirty="0" err="1"/>
              <a:t>urutan</a:t>
            </a:r>
            <a:r>
              <a:rPr lang="en-US" sz="2300" dirty="0"/>
              <a:t> </a:t>
            </a:r>
            <a:r>
              <a:rPr lang="en-US" sz="2300" dirty="0" err="1"/>
              <a:t>prioritas</a:t>
            </a:r>
            <a:r>
              <a:rPr lang="en-US" sz="2300" dirty="0"/>
              <a:t> </a:t>
            </a:r>
            <a:r>
              <a:rPr lang="en-US" sz="2300" dirty="0" err="1"/>
              <a:t>keempat</a:t>
            </a:r>
            <a:r>
              <a:rPr lang="en-US" sz="2300" dirty="0"/>
              <a:t> atom </a:t>
            </a:r>
            <a:r>
              <a:rPr lang="en-US" sz="2300" dirty="0" err="1"/>
              <a:t>itu</a:t>
            </a:r>
            <a:r>
              <a:rPr lang="en-US" sz="2300" dirty="0"/>
              <a:t> </a:t>
            </a:r>
            <a:r>
              <a:rPr lang="en-US" sz="2300" dirty="0" err="1"/>
              <a:t>adalah</a:t>
            </a:r>
            <a:r>
              <a:rPr lang="en-US" sz="2300" dirty="0"/>
              <a:t> </a:t>
            </a:r>
            <a:r>
              <a:rPr lang="en-US" sz="2300" dirty="0" err="1"/>
              <a:t>menurut</a:t>
            </a:r>
            <a:r>
              <a:rPr lang="en-US" sz="2300" dirty="0"/>
              <a:t> </a:t>
            </a:r>
            <a:r>
              <a:rPr lang="en-US" sz="2300" dirty="0" err="1"/>
              <a:t>nomer</a:t>
            </a:r>
            <a:r>
              <a:rPr lang="en-US" sz="2300" dirty="0"/>
              <a:t> </a:t>
            </a:r>
            <a:r>
              <a:rPr lang="en-US" sz="2300" dirty="0" err="1"/>
              <a:t>atomnya</a:t>
            </a:r>
            <a:r>
              <a:rPr lang="en-US" sz="2300" dirty="0"/>
              <a:t>: Br (</a:t>
            </a:r>
            <a:r>
              <a:rPr lang="en-US" sz="2300" dirty="0" err="1"/>
              <a:t>tertinggi</a:t>
            </a:r>
            <a:r>
              <a:rPr lang="en-US" sz="2300" dirty="0"/>
              <a:t>), </a:t>
            </a:r>
            <a:r>
              <a:rPr lang="en-US" sz="2300" dirty="0" err="1"/>
              <a:t>Cl,C</a:t>
            </a:r>
            <a:r>
              <a:rPr lang="en-US" sz="2300" dirty="0"/>
              <a:t>, H (</a:t>
            </a:r>
            <a:r>
              <a:rPr lang="en-US" sz="2300" dirty="0" err="1"/>
              <a:t>terendah</a:t>
            </a:r>
            <a:r>
              <a:rPr lang="en-US" sz="2300" dirty="0"/>
              <a:t>).</a:t>
            </a:r>
          </a:p>
          <a:p>
            <a:pPr lvl="0"/>
            <a:r>
              <a:rPr lang="en-US" sz="2300" dirty="0" err="1"/>
              <a:t>Gambar</a:t>
            </a:r>
            <a:r>
              <a:rPr lang="en-US" sz="2300" dirty="0"/>
              <a:t> </a:t>
            </a:r>
            <a:r>
              <a:rPr lang="en-US" sz="2300" dirty="0" err="1"/>
              <a:t>proyeksi</a:t>
            </a:r>
            <a:r>
              <a:rPr lang="en-US" sz="2300" dirty="0"/>
              <a:t> </a:t>
            </a:r>
            <a:r>
              <a:rPr lang="en-US" sz="2300" dirty="0" err="1"/>
              <a:t>dengan</a:t>
            </a:r>
            <a:r>
              <a:rPr lang="en-US" sz="2300" dirty="0"/>
              <a:t> atom </a:t>
            </a:r>
            <a:r>
              <a:rPr lang="en-US" sz="2300" dirty="0" err="1"/>
              <a:t>berprioritas</a:t>
            </a:r>
            <a:r>
              <a:rPr lang="en-US" sz="2300" dirty="0"/>
              <a:t> </a:t>
            </a:r>
            <a:r>
              <a:rPr lang="en-US" sz="2300" dirty="0" err="1"/>
              <a:t>rendah</a:t>
            </a:r>
            <a:r>
              <a:rPr lang="en-US" sz="2300" dirty="0"/>
              <a:t> (H) </a:t>
            </a:r>
            <a:r>
              <a:rPr lang="en-US" sz="2300" dirty="0" err="1"/>
              <a:t>ada</a:t>
            </a:r>
            <a:r>
              <a:rPr lang="en-US" sz="2300" dirty="0"/>
              <a:t> </a:t>
            </a:r>
            <a:r>
              <a:rPr lang="en-US" sz="2300" dirty="0" err="1"/>
              <a:t>dibelakang</a:t>
            </a:r>
            <a:r>
              <a:rPr lang="en-US" sz="2300" dirty="0"/>
              <a:t> (atom </a:t>
            </a:r>
            <a:r>
              <a:rPr lang="en-US" sz="2300" dirty="0" err="1"/>
              <a:t>ini</a:t>
            </a:r>
            <a:r>
              <a:rPr lang="en-US" sz="2300" dirty="0"/>
              <a:t> </a:t>
            </a:r>
            <a:r>
              <a:rPr lang="en-US" sz="2300" dirty="0" err="1"/>
              <a:t>tertutup</a:t>
            </a:r>
            <a:r>
              <a:rPr lang="en-US" sz="2300" dirty="0"/>
              <a:t> </a:t>
            </a:r>
            <a:r>
              <a:rPr lang="en-US" sz="2300" dirty="0" err="1"/>
              <a:t>oleh</a:t>
            </a:r>
            <a:r>
              <a:rPr lang="en-US" sz="2300" dirty="0"/>
              <a:t> atom </a:t>
            </a:r>
            <a:r>
              <a:rPr lang="en-US" sz="2300" dirty="0" err="1"/>
              <a:t>kabon</a:t>
            </a:r>
            <a:r>
              <a:rPr lang="en-US" sz="2300" dirty="0"/>
              <a:t> </a:t>
            </a:r>
            <a:r>
              <a:rPr lang="en-US" sz="2300" dirty="0" err="1"/>
              <a:t>dalam</a:t>
            </a:r>
            <a:r>
              <a:rPr lang="en-US" sz="2300" dirty="0"/>
              <a:t> </a:t>
            </a:r>
            <a:r>
              <a:rPr lang="en-US" sz="2300" dirty="0" err="1"/>
              <a:t>proyeksi</a:t>
            </a:r>
            <a:r>
              <a:rPr lang="en-US" sz="2300" dirty="0"/>
              <a:t> di </a:t>
            </a:r>
            <a:r>
              <a:rPr lang="en-US" sz="2300" dirty="0" err="1"/>
              <a:t>bawah</a:t>
            </a:r>
            <a:r>
              <a:rPr lang="en-US" sz="2300" dirty="0"/>
              <a:t> </a:t>
            </a:r>
            <a:r>
              <a:rPr lang="en-US" sz="2300" dirty="0" err="1"/>
              <a:t>ini</a:t>
            </a:r>
            <a:r>
              <a:rPr lang="en-US" sz="2300" dirty="0"/>
              <a:t>).</a:t>
            </a:r>
          </a:p>
          <a:p>
            <a:pPr lvl="0"/>
            <a:r>
              <a:rPr lang="en-US" sz="2300" dirty="0" err="1"/>
              <a:t>Tarik</a:t>
            </a:r>
            <a:r>
              <a:rPr lang="en-US" sz="2300" dirty="0"/>
              <a:t> </a:t>
            </a:r>
            <a:r>
              <a:rPr lang="en-US" sz="2300" dirty="0" err="1"/>
              <a:t>anak</a:t>
            </a:r>
            <a:r>
              <a:rPr lang="en-US" sz="2300" dirty="0"/>
              <a:t> </a:t>
            </a:r>
            <a:r>
              <a:rPr lang="en-US" sz="2300" dirty="0" err="1"/>
              <a:t>panah</a:t>
            </a:r>
            <a:r>
              <a:rPr lang="en-US" sz="2300" dirty="0"/>
              <a:t> </a:t>
            </a:r>
            <a:r>
              <a:rPr lang="en-US" sz="2300" dirty="0" err="1"/>
              <a:t>dari</a:t>
            </a:r>
            <a:r>
              <a:rPr lang="en-US" sz="2300" dirty="0"/>
              <a:t> atom </a:t>
            </a:r>
            <a:r>
              <a:rPr lang="en-US" sz="2300" dirty="0" err="1"/>
              <a:t>berprioritas</a:t>
            </a:r>
            <a:r>
              <a:rPr lang="en-US" sz="2300" dirty="0"/>
              <a:t> </a:t>
            </a:r>
            <a:r>
              <a:rPr lang="en-US" sz="2300" dirty="0" err="1"/>
              <a:t>tertinggi</a:t>
            </a:r>
            <a:r>
              <a:rPr lang="en-US" sz="2300" dirty="0"/>
              <a:t> (Br) </a:t>
            </a:r>
            <a:r>
              <a:rPr lang="en-US" sz="2300" dirty="0" err="1"/>
              <a:t>ke</a:t>
            </a:r>
            <a:r>
              <a:rPr lang="en-US" sz="2300" dirty="0"/>
              <a:t> atom </a:t>
            </a:r>
            <a:r>
              <a:rPr lang="en-US" sz="2300" dirty="0" err="1"/>
              <a:t>berprioritas</a:t>
            </a:r>
            <a:r>
              <a:rPr lang="en-US" sz="2300" dirty="0"/>
              <a:t> </a:t>
            </a:r>
            <a:r>
              <a:rPr lang="en-US" sz="2300" dirty="0" err="1"/>
              <a:t>tertinggi</a:t>
            </a:r>
            <a:r>
              <a:rPr lang="en-US" sz="2300" dirty="0"/>
              <a:t> </a:t>
            </a:r>
            <a:r>
              <a:rPr lang="en-US" sz="2300" dirty="0" err="1"/>
              <a:t>kedua</a:t>
            </a:r>
            <a:r>
              <a:rPr lang="en-US" sz="2300" dirty="0"/>
              <a:t> (</a:t>
            </a:r>
            <a:r>
              <a:rPr lang="en-US" sz="2300" dirty="0" err="1"/>
              <a:t>Cl</a:t>
            </a:r>
            <a:r>
              <a:rPr lang="en-US" sz="2300" dirty="0"/>
              <a:t>).</a:t>
            </a:r>
          </a:p>
          <a:p>
            <a:pPr lvl="0"/>
            <a:r>
              <a:rPr lang="en-US" sz="2300" dirty="0" err="1"/>
              <a:t>Berikan</a:t>
            </a:r>
            <a:r>
              <a:rPr lang="en-US" sz="2300" dirty="0"/>
              <a:t> (R) </a:t>
            </a:r>
            <a:r>
              <a:rPr lang="en-US" sz="2300" dirty="0" err="1"/>
              <a:t>dan</a:t>
            </a:r>
            <a:r>
              <a:rPr lang="en-US" sz="2300" dirty="0"/>
              <a:t> (S). </a:t>
            </a:r>
            <a:r>
              <a:rPr lang="en-US" sz="2300" dirty="0" err="1"/>
              <a:t>Perhatikan</a:t>
            </a:r>
            <a:r>
              <a:rPr lang="en-US" sz="2300" dirty="0"/>
              <a:t> </a:t>
            </a:r>
            <a:r>
              <a:rPr lang="en-US" sz="2300" dirty="0" err="1"/>
              <a:t>bagaimana</a:t>
            </a:r>
            <a:r>
              <a:rPr lang="en-US" sz="2300" dirty="0"/>
              <a:t> </a:t>
            </a:r>
            <a:r>
              <a:rPr lang="en-US" sz="2300" dirty="0" err="1"/>
              <a:t>singkatan</a:t>
            </a:r>
            <a:r>
              <a:rPr lang="en-US" sz="2300" dirty="0"/>
              <a:t> (R) </a:t>
            </a:r>
            <a:r>
              <a:rPr lang="en-US" sz="2300" dirty="0" err="1"/>
              <a:t>dan</a:t>
            </a:r>
            <a:r>
              <a:rPr lang="en-US" sz="2300" dirty="0"/>
              <a:t> (S) </a:t>
            </a:r>
            <a:r>
              <a:rPr lang="en-US" sz="2300" dirty="0" err="1"/>
              <a:t>dimasukkan</a:t>
            </a:r>
            <a:r>
              <a:rPr lang="en-US" sz="2300" dirty="0"/>
              <a:t> </a:t>
            </a:r>
            <a:r>
              <a:rPr lang="en-US" sz="2300" dirty="0" err="1"/>
              <a:t>dalam</a:t>
            </a:r>
            <a:r>
              <a:rPr lang="en-US" sz="2300" dirty="0"/>
              <a:t> </a:t>
            </a:r>
            <a:r>
              <a:rPr lang="en-US" sz="2300" dirty="0" err="1"/>
              <a:t>penamaan</a:t>
            </a:r>
            <a:r>
              <a:rPr lang="en-US" sz="2300" dirty="0" smtClean="0"/>
              <a:t>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39" y="5373216"/>
            <a:ext cx="6932473" cy="1249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242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PENENTUAN KONFIGURASI R&amp;S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d-ID" sz="2200" dirty="0"/>
              <a:t>Dengan menggunakan sebuah model molekul, akan mudah menaruh suatu struktur dalam posisi yang benar untuk memberikan (R) atau (S) kepada sruktur itu. </a:t>
            </a:r>
            <a:endParaRPr lang="en-US" sz="2200" dirty="0" smtClean="0"/>
          </a:p>
          <a:p>
            <a:r>
              <a:rPr lang="id-ID" sz="2200" dirty="0" smtClean="0"/>
              <a:t>Bangunlah </a:t>
            </a:r>
            <a:r>
              <a:rPr lang="id-ID" sz="2200" dirty="0"/>
              <a:t>model itu, pegang gugus yang berprioritas terendah dengan satu tangan, putar model itu sedemikian sehingga ketiga gugus lainnya menghadap Anda. </a:t>
            </a:r>
            <a:endParaRPr lang="en-US" sz="2200" dirty="0" smtClean="0"/>
          </a:p>
          <a:p>
            <a:r>
              <a:rPr lang="id-ID" sz="2200" dirty="0" smtClean="0"/>
              <a:t>Tentukan </a:t>
            </a:r>
            <a:r>
              <a:rPr lang="id-ID" sz="2200" dirty="0"/>
              <a:t>apakah stuktur itu (R) ataukah (S) dengan cara biasa. </a:t>
            </a:r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925" y="4303713"/>
            <a:ext cx="5737225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085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US" sz="3500" dirty="0" smtClean="0"/>
              <a:t>SISTEM (R) DAN (S) UNTUK SENYAWA DENGAN DUA ATOM KARBON KIRAL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500" dirty="0" err="1"/>
              <a:t>Untuk</a:t>
            </a:r>
            <a:r>
              <a:rPr lang="en-US" sz="2500" dirty="0"/>
              <a:t> </a:t>
            </a:r>
            <a:r>
              <a:rPr lang="en-US" sz="2500" dirty="0" err="1"/>
              <a:t>memberikan</a:t>
            </a:r>
            <a:r>
              <a:rPr lang="en-US" sz="2500" dirty="0"/>
              <a:t> </a:t>
            </a:r>
            <a:r>
              <a:rPr lang="en-US" sz="2500" dirty="0" err="1"/>
              <a:t>konfigurasi</a:t>
            </a:r>
            <a:r>
              <a:rPr lang="en-US" sz="2500" dirty="0"/>
              <a:t> (R) </a:t>
            </a:r>
            <a:r>
              <a:rPr lang="en-US" sz="2500" dirty="0" err="1"/>
              <a:t>atau</a:t>
            </a:r>
            <a:r>
              <a:rPr lang="en-US" sz="2500" dirty="0"/>
              <a:t> (S) </a:t>
            </a:r>
            <a:r>
              <a:rPr lang="en-US" sz="2500" dirty="0" err="1"/>
              <a:t>kepada</a:t>
            </a:r>
            <a:r>
              <a:rPr lang="en-US" sz="2500" dirty="0"/>
              <a:t> </a:t>
            </a:r>
            <a:r>
              <a:rPr lang="en-US" sz="2500" dirty="0" err="1"/>
              <a:t>kedua</a:t>
            </a:r>
            <a:r>
              <a:rPr lang="en-US" sz="2500" dirty="0"/>
              <a:t> atom </a:t>
            </a:r>
            <a:r>
              <a:rPr lang="en-US" sz="2500" dirty="0" err="1"/>
              <a:t>karbon</a:t>
            </a:r>
            <a:r>
              <a:rPr lang="en-US" sz="2500" dirty="0"/>
              <a:t> </a:t>
            </a:r>
            <a:r>
              <a:rPr lang="en-US" sz="2500" dirty="0" err="1"/>
              <a:t>kiral</a:t>
            </a:r>
            <a:r>
              <a:rPr lang="en-US" sz="2500" dirty="0"/>
              <a:t> </a:t>
            </a:r>
            <a:r>
              <a:rPr lang="en-US" sz="2500" dirty="0" err="1"/>
              <a:t>dalam</a:t>
            </a:r>
            <a:r>
              <a:rPr lang="en-US" sz="2500" dirty="0"/>
              <a:t> </a:t>
            </a:r>
            <a:r>
              <a:rPr lang="en-US" sz="2500" dirty="0" err="1"/>
              <a:t>sebuah</a:t>
            </a:r>
            <a:r>
              <a:rPr lang="en-US" sz="2500" dirty="0"/>
              <a:t> </a:t>
            </a:r>
            <a:r>
              <a:rPr lang="en-US" sz="2500" dirty="0" err="1"/>
              <a:t>molekul</a:t>
            </a:r>
            <a:r>
              <a:rPr lang="en-US" sz="2500" dirty="0"/>
              <a:t>, </a:t>
            </a:r>
            <a:r>
              <a:rPr lang="en-US" sz="2500" dirty="0" err="1"/>
              <a:t>tiap</a:t>
            </a:r>
            <a:r>
              <a:rPr lang="en-US" sz="2500" dirty="0"/>
              <a:t> atom </a:t>
            </a:r>
            <a:r>
              <a:rPr lang="en-US" sz="2500" dirty="0" err="1"/>
              <a:t>karbon</a:t>
            </a:r>
            <a:r>
              <a:rPr lang="en-US" sz="2500" dirty="0"/>
              <a:t> </a:t>
            </a:r>
            <a:r>
              <a:rPr lang="en-US" sz="2500" dirty="0" err="1"/>
              <a:t>kiral</a:t>
            </a:r>
            <a:r>
              <a:rPr lang="en-US" sz="2500" dirty="0"/>
              <a:t> </a:t>
            </a:r>
            <a:r>
              <a:rPr lang="en-US" sz="2500" dirty="0" err="1"/>
              <a:t>itu</a:t>
            </a:r>
            <a:r>
              <a:rPr lang="en-US" sz="2500" dirty="0"/>
              <a:t> </a:t>
            </a:r>
            <a:r>
              <a:rPr lang="en-US" sz="2500" dirty="0" err="1"/>
              <a:t>diperhatikan</a:t>
            </a:r>
            <a:r>
              <a:rPr lang="en-US" sz="2500" dirty="0"/>
              <a:t> </a:t>
            </a:r>
            <a:r>
              <a:rPr lang="en-US" sz="2500" dirty="0" err="1"/>
              <a:t>secara</a:t>
            </a:r>
            <a:r>
              <a:rPr lang="en-US" sz="2500" dirty="0"/>
              <a:t> </a:t>
            </a:r>
            <a:r>
              <a:rPr lang="en-US" sz="2500" dirty="0" err="1"/>
              <a:t>bergiliran</a:t>
            </a:r>
            <a:r>
              <a:rPr lang="en-US" sz="2500" dirty="0"/>
              <a:t>. </a:t>
            </a:r>
            <a:endParaRPr lang="en-US" sz="2500" dirty="0" smtClean="0"/>
          </a:p>
          <a:p>
            <a:r>
              <a:rPr lang="en-US" sz="2500" dirty="0" err="1" smtClean="0"/>
              <a:t>Untuk</a:t>
            </a:r>
            <a:r>
              <a:rPr lang="en-US" sz="2500" dirty="0" smtClean="0"/>
              <a:t> </a:t>
            </a:r>
            <a:r>
              <a:rPr lang="en-US" sz="2500" dirty="0" err="1"/>
              <a:t>menjelaskan</a:t>
            </a:r>
            <a:r>
              <a:rPr lang="en-US" sz="2500" dirty="0"/>
              <a:t> </a:t>
            </a:r>
            <a:r>
              <a:rPr lang="en-US" sz="2500" dirty="0" err="1"/>
              <a:t>tekniknya</a:t>
            </a:r>
            <a:r>
              <a:rPr lang="en-US" sz="2500" dirty="0"/>
              <a:t> </a:t>
            </a:r>
            <a:r>
              <a:rPr lang="en-US" sz="2500" dirty="0" err="1"/>
              <a:t>akan</a:t>
            </a:r>
            <a:r>
              <a:rPr lang="en-US" sz="2500" dirty="0"/>
              <a:t> </a:t>
            </a:r>
            <a:r>
              <a:rPr lang="en-US" sz="2500" dirty="0" err="1"/>
              <a:t>digunakan</a:t>
            </a:r>
            <a:r>
              <a:rPr lang="en-US" sz="2500" dirty="0"/>
              <a:t> </a:t>
            </a:r>
            <a:r>
              <a:rPr lang="en-US" sz="2500" dirty="0" err="1"/>
              <a:t>eritrosa</a:t>
            </a:r>
            <a:r>
              <a:rPr lang="en-US" sz="2500" dirty="0"/>
              <a:t> (</a:t>
            </a:r>
            <a:r>
              <a:rPr lang="en-US" sz="2500" dirty="0" err="1"/>
              <a:t>untuk</a:t>
            </a:r>
            <a:r>
              <a:rPr lang="en-US" sz="2500" dirty="0"/>
              <a:t> </a:t>
            </a:r>
            <a:r>
              <a:rPr lang="en-US" sz="2500" dirty="0" err="1"/>
              <a:t>mudahnya</a:t>
            </a:r>
            <a:r>
              <a:rPr lang="en-US" sz="2500" dirty="0"/>
              <a:t>, </a:t>
            </a:r>
            <a:r>
              <a:rPr lang="en-US" sz="2500" dirty="0" err="1"/>
              <a:t>biasanya</a:t>
            </a:r>
            <a:r>
              <a:rPr lang="en-US" sz="2500" dirty="0"/>
              <a:t> </a:t>
            </a:r>
            <a:r>
              <a:rPr lang="en-US" sz="2500" dirty="0" err="1"/>
              <a:t>tidak</a:t>
            </a:r>
            <a:r>
              <a:rPr lang="en-US" sz="2500" dirty="0"/>
              <a:t> </a:t>
            </a:r>
            <a:r>
              <a:rPr lang="en-US" sz="2500" dirty="0" err="1"/>
              <a:t>digunakan</a:t>
            </a:r>
            <a:r>
              <a:rPr lang="en-US" sz="2500" dirty="0"/>
              <a:t> </a:t>
            </a:r>
            <a:r>
              <a:rPr lang="en-US" sz="2500" dirty="0" err="1"/>
              <a:t>baji-putus-putus</a:t>
            </a:r>
            <a:r>
              <a:rPr lang="en-US" sz="2500" dirty="0"/>
              <a:t> </a:t>
            </a:r>
            <a:r>
              <a:rPr lang="en-US" sz="2500" dirty="0" err="1"/>
              <a:t>dalam</a:t>
            </a:r>
            <a:r>
              <a:rPr lang="en-US" sz="2500" dirty="0"/>
              <a:t> </a:t>
            </a:r>
            <a:r>
              <a:rPr lang="en-US" sz="2500" dirty="0" err="1"/>
              <a:t>suatu</a:t>
            </a:r>
            <a:r>
              <a:rPr lang="en-US" sz="2500" dirty="0"/>
              <a:t> </a:t>
            </a:r>
            <a:r>
              <a:rPr lang="en-US" sz="2500" dirty="0" err="1"/>
              <a:t>rumus</a:t>
            </a:r>
            <a:r>
              <a:rPr lang="en-US" sz="2500" dirty="0"/>
              <a:t> yang </a:t>
            </a:r>
            <a:r>
              <a:rPr lang="en-US" sz="2500" dirty="0" err="1"/>
              <a:t>memperagakan</a:t>
            </a:r>
            <a:r>
              <a:rPr lang="en-US" sz="2500" dirty="0"/>
              <a:t> </a:t>
            </a:r>
            <a:r>
              <a:rPr lang="en-US" sz="2500" dirty="0" err="1"/>
              <a:t>lebih</a:t>
            </a:r>
            <a:r>
              <a:rPr lang="en-US" sz="2500" dirty="0"/>
              <a:t> </a:t>
            </a:r>
            <a:r>
              <a:rPr lang="en-US" sz="2500" dirty="0" err="1"/>
              <a:t>dari</a:t>
            </a:r>
            <a:r>
              <a:rPr lang="en-US" sz="2500" dirty="0"/>
              <a:t> </a:t>
            </a:r>
            <a:r>
              <a:rPr lang="en-US" sz="2500" dirty="0" err="1"/>
              <a:t>satu</a:t>
            </a:r>
            <a:r>
              <a:rPr lang="en-US" sz="2500" dirty="0"/>
              <a:t> </a:t>
            </a:r>
            <a:r>
              <a:rPr lang="en-US" sz="2500" dirty="0" err="1"/>
              <a:t>karbon</a:t>
            </a:r>
            <a:r>
              <a:rPr lang="en-US" sz="2500" dirty="0"/>
              <a:t> </a:t>
            </a:r>
            <a:r>
              <a:rPr lang="en-US" sz="2500" dirty="0" err="1"/>
              <a:t>kiral</a:t>
            </a:r>
            <a:r>
              <a:rPr lang="en-US" sz="2500" dirty="0" smtClean="0"/>
              <a:t>).</a:t>
            </a:r>
          </a:p>
          <a:p>
            <a:endParaRPr lang="en-US" sz="2500" dirty="0" smtClean="0"/>
          </a:p>
          <a:p>
            <a:endParaRPr lang="en-US" sz="25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437112"/>
            <a:ext cx="4333110" cy="1800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215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SISTEM (R) DAN (S) UNTUK SENYAWA DENGAN DUA ATOM KARBON KIRAL</a:t>
            </a: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1772816"/>
            <a:ext cx="8433812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535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SISTEM (R) DAN (S) UNTUK SENYAWA DENGAN DUA ATOM KARBON KIRAL</a:t>
            </a: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1772816"/>
            <a:ext cx="7874553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127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SISTEM (R) DAN (S) UNTUK SENYAWA DENGAN DUA ATOM KARBON KIRAL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 IUPAC </a:t>
            </a:r>
            <a:r>
              <a:rPr lang="en-US" dirty="0" err="1"/>
              <a:t>untuk</a:t>
            </a:r>
            <a:r>
              <a:rPr lang="en-US" dirty="0"/>
              <a:t> stereoisomer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(2R, 3R)-2,3,4-trihidroksibutanal. </a:t>
            </a:r>
            <a:r>
              <a:rPr lang="en-US" dirty="0" err="1"/>
              <a:t>Perhatikan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angka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huruf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kurung</a:t>
            </a:r>
            <a:r>
              <a:rPr lang="en-US" dirty="0"/>
              <a:t> </a:t>
            </a:r>
            <a:r>
              <a:rPr lang="en-US" dirty="0" err="1"/>
              <a:t>merujuk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konfigurasi</a:t>
            </a:r>
            <a:r>
              <a:rPr lang="en-US" dirty="0"/>
              <a:t> </a:t>
            </a:r>
            <a:r>
              <a:rPr lang="en-US" dirty="0" err="1"/>
              <a:t>disekitar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karbon</a:t>
            </a:r>
            <a:r>
              <a:rPr lang="en-US" dirty="0"/>
              <a:t> </a:t>
            </a:r>
            <a:r>
              <a:rPr lang="en-US" dirty="0" err="1"/>
              <a:t>kiral</a:t>
            </a:r>
            <a:r>
              <a:rPr lang="en-US" dirty="0"/>
              <a:t> yang </a:t>
            </a:r>
            <a:r>
              <a:rPr lang="en-US" dirty="0" err="1"/>
              <a:t>berlainan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molekul</a:t>
            </a:r>
            <a:r>
              <a:rPr lang="en-US" dirty="0"/>
              <a:t>. </a:t>
            </a:r>
            <a:r>
              <a:rPr lang="en-US" dirty="0" err="1"/>
              <a:t>Perhatikan</a:t>
            </a:r>
            <a:r>
              <a:rPr lang="en-US" dirty="0"/>
              <a:t> </a:t>
            </a:r>
            <a:r>
              <a:rPr lang="en-US" dirty="0" err="1"/>
              <a:t>bedanya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notasi</a:t>
            </a:r>
            <a:r>
              <a:rPr lang="en-US" dirty="0"/>
              <a:t> (R) (S) yang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campuran</a:t>
            </a:r>
            <a:r>
              <a:rPr lang="en-US" dirty="0"/>
              <a:t> </a:t>
            </a:r>
            <a:r>
              <a:rPr lang="en-US" dirty="0" err="1"/>
              <a:t>resemik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15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KESIMPULAN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d-ID" dirty="0"/>
              <a:t>Objek apa saja yang </a:t>
            </a:r>
            <a:r>
              <a:rPr lang="id-ID" i="1" dirty="0"/>
              <a:t>tak dapat diimpitkan pada bayangan cerminnya </a:t>
            </a:r>
            <a:r>
              <a:rPr lang="id-ID" dirty="0"/>
              <a:t>disebut </a:t>
            </a:r>
            <a:r>
              <a:rPr lang="id-ID" b="1" dirty="0"/>
              <a:t>kiral</a:t>
            </a:r>
            <a:r>
              <a:rPr lang="id-ID" dirty="0"/>
              <a:t> (</a:t>
            </a:r>
            <a:r>
              <a:rPr lang="id-ID" i="1" dirty="0"/>
              <a:t>chiral; </a:t>
            </a:r>
            <a:r>
              <a:rPr lang="id-ID" dirty="0"/>
              <a:t>Yunani: </a:t>
            </a:r>
            <a:r>
              <a:rPr lang="id-ID" i="1" dirty="0"/>
              <a:t>cheir</a:t>
            </a:r>
            <a:r>
              <a:rPr lang="id-ID" dirty="0"/>
              <a:t>, “tangan”). Ciri struktur yang sangat lazim (tetapi bukan satu-satunya) yang menyebabkan terjadinya kiralitas dalam molekul ialah bahwa molekul itu mengandung sebuah atom karbon </a:t>
            </a:r>
            <a:r>
              <a:rPr lang="id-ID" i="1" dirty="0"/>
              <a:t>sp</a:t>
            </a:r>
            <a:r>
              <a:rPr lang="id-ID" baseline="30000" dirty="0"/>
              <a:t>3</a:t>
            </a:r>
            <a:r>
              <a:rPr lang="id-ID" dirty="0"/>
              <a:t> dengan </a:t>
            </a:r>
            <a:r>
              <a:rPr lang="id-ID" i="1" dirty="0"/>
              <a:t>4 gugus yang berlainan</a:t>
            </a:r>
            <a:r>
              <a:rPr lang="id-ID" dirty="0"/>
              <a:t>. </a:t>
            </a:r>
            <a:endParaRPr lang="en-US" dirty="0"/>
          </a:p>
          <a:p>
            <a:r>
              <a:rPr lang="id-ID" dirty="0"/>
              <a:t>Urutan penataan keempat gugus di sekitar suatu atom karbon kiral disebut </a:t>
            </a:r>
            <a:r>
              <a:rPr lang="id-ID" b="1" dirty="0"/>
              <a:t>Konfigurasi mutlak </a:t>
            </a:r>
            <a:r>
              <a:rPr lang="id-ID" dirty="0"/>
              <a:t>di sekitar atom itu (jangan mencampuradukkan konfigurasi dengan </a:t>
            </a:r>
            <a:r>
              <a:rPr lang="id-ID" i="1" dirty="0"/>
              <a:t>konformasi, </a:t>
            </a:r>
            <a:r>
              <a:rPr lang="id-ID" dirty="0"/>
              <a:t>yakni bentuk-bentuk yang disebabkan rotasi mengelilingi ikatan-ikatan). Untuk menyatakan konfigurasi mutlak itu, yakni penataan yang sesungguhnya dari gugus-gugus di sekeliling suatu karbon kiral menggunakan </a:t>
            </a:r>
            <a:r>
              <a:rPr lang="id-ID" b="1" dirty="0"/>
              <a:t>sistem (R) dan (S) </a:t>
            </a:r>
            <a:r>
              <a:rPr lang="id-ID" dirty="0"/>
              <a:t>atau </a:t>
            </a:r>
            <a:r>
              <a:rPr lang="id-ID" b="1" dirty="0"/>
              <a:t>sistem Chan-Ingold-Prelog.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37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KIRALITAS OBJEK DAN MOLEKUL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lang="en-US" dirty="0" err="1"/>
              <a:t>Objek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yang </a:t>
            </a:r>
            <a:r>
              <a:rPr lang="en-US" i="1" dirty="0" err="1"/>
              <a:t>tak</a:t>
            </a:r>
            <a:r>
              <a:rPr lang="en-US" i="1" dirty="0"/>
              <a:t> </a:t>
            </a:r>
            <a:r>
              <a:rPr lang="en-US" i="1" dirty="0" err="1"/>
              <a:t>dapat</a:t>
            </a:r>
            <a:r>
              <a:rPr lang="en-US" i="1" dirty="0"/>
              <a:t> </a:t>
            </a:r>
            <a:r>
              <a:rPr lang="en-US" i="1" dirty="0" err="1"/>
              <a:t>diimpitkan</a:t>
            </a:r>
            <a:r>
              <a:rPr lang="en-US" i="1" dirty="0"/>
              <a:t> </a:t>
            </a:r>
            <a:r>
              <a:rPr lang="en-US" i="1" dirty="0" err="1"/>
              <a:t>pada</a:t>
            </a:r>
            <a:r>
              <a:rPr lang="en-US" i="1" dirty="0"/>
              <a:t> </a:t>
            </a:r>
            <a:r>
              <a:rPr lang="en-US" i="1" dirty="0" err="1"/>
              <a:t>bayangan</a:t>
            </a:r>
            <a:r>
              <a:rPr lang="en-US" i="1" dirty="0"/>
              <a:t> </a:t>
            </a:r>
            <a:r>
              <a:rPr lang="en-US" i="1" dirty="0" err="1"/>
              <a:t>cerminnya</a:t>
            </a:r>
            <a:r>
              <a:rPr lang="en-US" i="1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b="1" dirty="0" err="1"/>
              <a:t>kiral</a:t>
            </a:r>
            <a:r>
              <a:rPr lang="en-US" dirty="0"/>
              <a:t> (</a:t>
            </a:r>
            <a:r>
              <a:rPr lang="en-US" i="1" dirty="0"/>
              <a:t>chiral; </a:t>
            </a:r>
            <a:r>
              <a:rPr lang="en-US" dirty="0" err="1"/>
              <a:t>Yunani</a:t>
            </a:r>
            <a:r>
              <a:rPr lang="en-US" dirty="0"/>
              <a:t>: </a:t>
            </a:r>
            <a:r>
              <a:rPr lang="en-US" i="1" dirty="0" err="1"/>
              <a:t>cheir</a:t>
            </a:r>
            <a:r>
              <a:rPr lang="en-US" dirty="0"/>
              <a:t>, “</a:t>
            </a:r>
            <a:r>
              <a:rPr lang="en-US" dirty="0" err="1" smtClean="0"/>
              <a:t>tangan</a:t>
            </a:r>
            <a:r>
              <a:rPr lang="en-US" dirty="0" smtClean="0"/>
              <a:t>”). </a:t>
            </a:r>
          </a:p>
          <a:p>
            <a:pPr marL="0" indent="0"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: </a:t>
            </a:r>
            <a:r>
              <a:rPr lang="en-US" dirty="0" err="1" smtClean="0"/>
              <a:t>tangan</a:t>
            </a:r>
            <a:r>
              <a:rPr lang="en-US" dirty="0" smtClean="0"/>
              <a:t>, </a:t>
            </a:r>
            <a:r>
              <a:rPr lang="en-US" dirty="0" err="1" smtClean="0"/>
              <a:t>sarung</a:t>
            </a:r>
            <a:r>
              <a:rPr lang="en-US" dirty="0" smtClean="0"/>
              <a:t> </a:t>
            </a:r>
            <a:r>
              <a:rPr lang="en-US" dirty="0" err="1" smtClean="0"/>
              <a:t>tangan</a:t>
            </a:r>
            <a:r>
              <a:rPr lang="en-US" dirty="0" smtClean="0"/>
              <a:t>, </a:t>
            </a:r>
            <a:r>
              <a:rPr lang="en-US" dirty="0" err="1" smtClean="0"/>
              <a:t>sepatu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51" t="56068" r="17180" b="7692"/>
          <a:stretch/>
        </p:blipFill>
        <p:spPr>
          <a:xfrm>
            <a:off x="2368062" y="3845169"/>
            <a:ext cx="3892061" cy="2485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91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KIRALITAS OBJEK DAN MOLEKUL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Molekul</a:t>
            </a:r>
            <a:r>
              <a:rPr lang="en-US" dirty="0"/>
              <a:t> </a:t>
            </a:r>
            <a:r>
              <a:rPr lang="en-US" dirty="0" err="1"/>
              <a:t>kiral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diimpitkan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bayangan</a:t>
            </a:r>
            <a:r>
              <a:rPr lang="en-US" dirty="0"/>
              <a:t> </a:t>
            </a:r>
            <a:r>
              <a:rPr lang="en-US" dirty="0" err="1"/>
              <a:t>cerminnya</a:t>
            </a:r>
            <a:r>
              <a:rPr lang="en-US" dirty="0"/>
              <a:t>; </a:t>
            </a:r>
            <a:r>
              <a:rPr lang="en-US" dirty="0" err="1"/>
              <a:t>molekul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molekul</a:t>
            </a:r>
            <a:r>
              <a:rPr lang="en-US" dirty="0"/>
              <a:t> </a:t>
            </a:r>
            <a:r>
              <a:rPr lang="en-US" dirty="0" err="1"/>
              <a:t>bayangan</a:t>
            </a:r>
            <a:r>
              <a:rPr lang="en-US" dirty="0"/>
              <a:t> </a:t>
            </a:r>
            <a:r>
              <a:rPr lang="en-US" dirty="0" err="1"/>
              <a:t>cerminnya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senyawa</a:t>
            </a:r>
            <a:r>
              <a:rPr lang="en-US" dirty="0"/>
              <a:t> yang </a:t>
            </a:r>
            <a:r>
              <a:rPr lang="en-US" dirty="0" err="1"/>
              <a:t>berlainan</a:t>
            </a:r>
            <a:r>
              <a:rPr lang="en-US" dirty="0"/>
              <a:t>, yang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sepasang</a:t>
            </a:r>
            <a:r>
              <a:rPr lang="en-US" dirty="0"/>
              <a:t> stereoisomer yang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b="1" dirty="0"/>
              <a:t>enantiomer</a:t>
            </a:r>
            <a:r>
              <a:rPr lang="en-US" dirty="0"/>
              <a:t>.  </a:t>
            </a:r>
          </a:p>
          <a:p>
            <a:r>
              <a:rPr lang="en-US" dirty="0" err="1"/>
              <a:t>Sepasang</a:t>
            </a:r>
            <a:r>
              <a:rPr lang="en-US" dirty="0"/>
              <a:t> enantiomer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sepasang</a:t>
            </a:r>
            <a:r>
              <a:rPr lang="en-US" dirty="0"/>
              <a:t> isomer yang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bayangan</a:t>
            </a:r>
            <a:r>
              <a:rPr lang="en-US" dirty="0"/>
              <a:t> </a:t>
            </a:r>
            <a:r>
              <a:rPr lang="en-US" dirty="0" err="1"/>
              <a:t>cermin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yang lain, yang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diimpitkan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28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 KARBON KIRAL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S</a:t>
            </a:r>
            <a:r>
              <a:rPr lang="en-US" dirty="0" err="1" smtClean="0"/>
              <a:t>ebuah</a:t>
            </a:r>
            <a:r>
              <a:rPr lang="en-US" dirty="0" smtClean="0"/>
              <a:t> </a:t>
            </a:r>
            <a:r>
              <a:rPr lang="en-US" dirty="0"/>
              <a:t>atom </a:t>
            </a:r>
            <a:r>
              <a:rPr lang="en-US" dirty="0" err="1"/>
              <a:t>karbon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4 </a:t>
            </a:r>
            <a:r>
              <a:rPr lang="en-US" dirty="0" err="1"/>
              <a:t>gugus</a:t>
            </a:r>
            <a:r>
              <a:rPr lang="en-US" dirty="0"/>
              <a:t> yang </a:t>
            </a:r>
            <a:r>
              <a:rPr lang="en-US" dirty="0" err="1"/>
              <a:t>berlainan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b="1" dirty="0"/>
              <a:t>atom </a:t>
            </a:r>
            <a:r>
              <a:rPr lang="en-US" b="1" dirty="0" err="1"/>
              <a:t>karbon</a:t>
            </a:r>
            <a:r>
              <a:rPr lang="en-US" b="1" dirty="0"/>
              <a:t> </a:t>
            </a:r>
            <a:r>
              <a:rPr lang="en-US" b="1" dirty="0" err="1"/>
              <a:t>asimetrik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b="1" dirty="0"/>
              <a:t>atom </a:t>
            </a:r>
            <a:r>
              <a:rPr lang="en-US" b="1" dirty="0" err="1"/>
              <a:t>karbon</a:t>
            </a:r>
            <a:r>
              <a:rPr lang="en-US" b="1" dirty="0"/>
              <a:t> </a:t>
            </a:r>
            <a:r>
              <a:rPr lang="en-US" b="1" dirty="0" err="1" smtClean="0"/>
              <a:t>kiral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 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/>
              <a:t>Ciri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lazim</a:t>
            </a:r>
            <a:r>
              <a:rPr lang="en-US" dirty="0"/>
              <a:t> (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satu-satunya</a:t>
            </a:r>
            <a:r>
              <a:rPr lang="en-US" dirty="0"/>
              <a:t>) yang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kiralitas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molekul</a:t>
            </a:r>
            <a:r>
              <a:rPr lang="en-US" dirty="0"/>
              <a:t> </a:t>
            </a:r>
            <a:r>
              <a:rPr lang="en-US" dirty="0" err="1"/>
              <a:t>ialah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molekul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atom </a:t>
            </a:r>
            <a:r>
              <a:rPr lang="en-US" dirty="0" err="1"/>
              <a:t>karbon</a:t>
            </a:r>
            <a:r>
              <a:rPr lang="en-US" dirty="0"/>
              <a:t> </a:t>
            </a:r>
            <a:r>
              <a:rPr lang="en-US" i="1" dirty="0"/>
              <a:t>sp</a:t>
            </a:r>
            <a:r>
              <a:rPr lang="en-US" baseline="30000" dirty="0"/>
              <a:t>3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/>
              <a:t>4 </a:t>
            </a:r>
            <a:r>
              <a:rPr lang="en-US" i="1" dirty="0" err="1"/>
              <a:t>gugus</a:t>
            </a:r>
            <a:r>
              <a:rPr lang="en-US" i="1" dirty="0"/>
              <a:t> yang </a:t>
            </a:r>
            <a:r>
              <a:rPr lang="en-US" i="1" dirty="0" err="1" smtClean="0"/>
              <a:t>berlainan</a:t>
            </a: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747963"/>
            <a:ext cx="2743200" cy="136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625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PENENTUAN KONFIGURASI R&amp;S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/>
              <a:t>Urutan penataan keempat gugus di sekitar suatu atom karbon kiral disebut </a:t>
            </a:r>
            <a:r>
              <a:rPr lang="id-ID" b="1" dirty="0"/>
              <a:t>Konfigurasi mutlak </a:t>
            </a:r>
            <a:r>
              <a:rPr lang="id-ID" dirty="0"/>
              <a:t>di sekitar atom itu </a:t>
            </a:r>
            <a:r>
              <a:rPr lang="id-ID" dirty="0">
                <a:solidFill>
                  <a:srgbClr val="FFC000"/>
                </a:solidFill>
              </a:rPr>
              <a:t>(jangan mencampuadukkan konfigurasi dengan </a:t>
            </a:r>
            <a:r>
              <a:rPr lang="id-ID" i="1" dirty="0">
                <a:solidFill>
                  <a:srgbClr val="FFC000"/>
                </a:solidFill>
              </a:rPr>
              <a:t>konformasi,</a:t>
            </a:r>
            <a:r>
              <a:rPr lang="id-ID" dirty="0">
                <a:solidFill>
                  <a:srgbClr val="FFC000"/>
                </a:solidFill>
              </a:rPr>
              <a:t>yakni bentuk-bentuk yang disebabkan rotasi mengelilingi ikatan-ikatan</a:t>
            </a:r>
            <a:r>
              <a:rPr lang="id-ID" dirty="0" smtClean="0">
                <a:solidFill>
                  <a:srgbClr val="FFC000"/>
                </a:solidFill>
              </a:rPr>
              <a:t>).</a:t>
            </a:r>
            <a:endParaRPr lang="en-US" dirty="0" smtClean="0">
              <a:solidFill>
                <a:srgbClr val="FFC000"/>
              </a:solidFill>
            </a:endParaRPr>
          </a:p>
          <a:p>
            <a:r>
              <a:rPr lang="id-ID" dirty="0" smtClean="0"/>
              <a:t>Sepasang </a:t>
            </a:r>
            <a:r>
              <a:rPr lang="id-ID" dirty="0"/>
              <a:t>enantiomer mempunyai konfigurasi yang berlawanan. </a:t>
            </a:r>
            <a:endParaRPr lang="en-US" dirty="0" smtClean="0"/>
          </a:p>
          <a:p>
            <a:r>
              <a:rPr lang="id-ID" dirty="0" smtClean="0"/>
              <a:t>Misalnya</a:t>
            </a:r>
            <a:r>
              <a:rPr lang="id-ID" dirty="0"/>
              <a:t>, (+)-gliseraldehida dan (-)-gliseraldehida mempunyai konfigurasi yang berlawanan.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94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PENENTUAN KONFIGURASI R&amp;S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1988840"/>
            <a:ext cx="8136904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44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PENENTUAN KONFIGURASI R&amp;S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81128"/>
          </a:xfrm>
        </p:spPr>
        <p:txBody>
          <a:bodyPr>
            <a:noAutofit/>
          </a:bodyPr>
          <a:lstStyle/>
          <a:p>
            <a:r>
              <a:rPr lang="id-ID" sz="2200" dirty="0"/>
              <a:t>Telah ditunjukkan bagaimana arah pemutaran bidang polarisasi cahaya dapat dinyatakan oleh (+) dan </a:t>
            </a:r>
            <a:r>
              <a:rPr lang="id-ID" sz="2200" dirty="0" smtClean="0"/>
              <a:t>(-).</a:t>
            </a:r>
            <a:endParaRPr lang="en-US" sz="2200" dirty="0" smtClean="0"/>
          </a:p>
          <a:p>
            <a:r>
              <a:rPr lang="en-US" sz="2200" dirty="0" err="1" smtClean="0"/>
              <a:t>Selain</a:t>
            </a:r>
            <a:r>
              <a:rPr lang="en-US" sz="2200" dirty="0" smtClean="0"/>
              <a:t> </a:t>
            </a:r>
            <a:r>
              <a:rPr lang="en-US" sz="2200" dirty="0" err="1" smtClean="0"/>
              <a:t>itu</a:t>
            </a:r>
            <a:r>
              <a:rPr lang="en-US" sz="2200" dirty="0" smtClean="0"/>
              <a:t> </a:t>
            </a:r>
            <a:r>
              <a:rPr lang="en-US" sz="2200" dirty="0" err="1" smtClean="0"/>
              <a:t>juga</a:t>
            </a:r>
            <a:r>
              <a:rPr lang="en-US" sz="2200" dirty="0" smtClean="0"/>
              <a:t> </a:t>
            </a:r>
            <a:r>
              <a:rPr lang="id-ID" sz="2200" dirty="0" smtClean="0"/>
              <a:t>diperlukan suatu </a:t>
            </a:r>
            <a:r>
              <a:rPr lang="id-ID" sz="2200" dirty="0"/>
              <a:t>sistem untuk menyatakan konfigurasi mutlak itu, yakni penataan yang sesungguhnya dari gugus-gugus di sekeliling suat karbon kiral. </a:t>
            </a:r>
            <a:endParaRPr lang="en-US" sz="2200" dirty="0" smtClean="0"/>
          </a:p>
          <a:p>
            <a:r>
              <a:rPr lang="id-ID" sz="2200" dirty="0" smtClean="0"/>
              <a:t>Sistem </a:t>
            </a:r>
            <a:r>
              <a:rPr lang="id-ID" sz="2200" dirty="0"/>
              <a:t>itu ialah </a:t>
            </a:r>
            <a:r>
              <a:rPr lang="id-ID" sz="2200" b="1" dirty="0"/>
              <a:t>sistem (R) dan (S) </a:t>
            </a:r>
            <a:r>
              <a:rPr lang="id-ID" sz="2200" dirty="0"/>
              <a:t>atau </a:t>
            </a:r>
            <a:r>
              <a:rPr lang="id-ID" sz="2200" b="1" dirty="0"/>
              <a:t>sistem Chan-Ingold-Prelog. </a:t>
            </a:r>
            <a:endParaRPr lang="en-US" sz="2200" b="1" dirty="0" smtClean="0"/>
          </a:p>
          <a:p>
            <a:r>
              <a:rPr lang="id-ID" sz="2200" dirty="0" smtClean="0"/>
              <a:t>Huruf </a:t>
            </a:r>
            <a:r>
              <a:rPr lang="id-ID" sz="2200" dirty="0"/>
              <a:t>(R) berasal dari kata latin, </a:t>
            </a:r>
            <a:r>
              <a:rPr lang="id-ID" sz="2200" i="1" dirty="0"/>
              <a:t>rectus, </a:t>
            </a:r>
            <a:r>
              <a:rPr lang="id-ID" sz="2200" dirty="0"/>
              <a:t>kanan”, sedangkan (S) dari kata latin </a:t>
            </a:r>
            <a:r>
              <a:rPr lang="id-ID" sz="2200" i="1" dirty="0"/>
              <a:t>sinister</a:t>
            </a:r>
            <a:r>
              <a:rPr lang="id-ID" sz="2200" dirty="0"/>
              <a:t>, “kiri”. </a:t>
            </a:r>
            <a:endParaRPr lang="en-US" sz="2200" dirty="0" smtClean="0"/>
          </a:p>
          <a:p>
            <a:r>
              <a:rPr lang="id-ID" sz="2200" dirty="0" smtClean="0"/>
              <a:t>Atom </a:t>
            </a:r>
            <a:r>
              <a:rPr lang="id-ID" sz="2200" dirty="0"/>
              <a:t>karbon kiral apa saja mempunyai atau konfigurasi (R) atau konfigurasi (S); oleh karena itu satu enantiomer adalah (R) dan enantiomer lain adalah (S). </a:t>
            </a:r>
            <a:endParaRPr lang="en-US" sz="2200" dirty="0" smtClean="0"/>
          </a:p>
          <a:p>
            <a:r>
              <a:rPr lang="id-ID" sz="2200" dirty="0" smtClean="0"/>
              <a:t>Suatu </a:t>
            </a:r>
            <a:r>
              <a:rPr lang="id-ID" sz="2200" dirty="0"/>
              <a:t>campuran resemik ditandai dnegan (R) (S), yang berarti suatu campuran dari keduanya</a:t>
            </a:r>
            <a:r>
              <a:rPr lang="id-ID" sz="2200" dirty="0" smtClean="0"/>
              <a:t>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40819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PENENTUAN KONFIGURASI R&amp;S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d-ID" sz="2200" dirty="0"/>
              <a:t>Dalam sistem (R) dan (S) , gugus-gugus diberi urutan prioritas, dngan menggunakan perangkat aturan yang sama seperti yang digunakan dalam sistem (E) dan (Z); hanya saja (R) atau (S) kepada suatu karbon kiral:</a:t>
            </a:r>
            <a:endParaRPr lang="en-US" sz="2200" dirty="0"/>
          </a:p>
          <a:p>
            <a:pPr lvl="0"/>
            <a:r>
              <a:rPr lang="en-US" sz="2200" dirty="0" err="1"/>
              <a:t>Urutkan</a:t>
            </a:r>
            <a:r>
              <a:rPr lang="en-US" sz="2200" dirty="0"/>
              <a:t> </a:t>
            </a:r>
            <a:r>
              <a:rPr lang="en-US" sz="2200" dirty="0" err="1"/>
              <a:t>keempat</a:t>
            </a:r>
            <a:r>
              <a:rPr lang="en-US" sz="2200" dirty="0"/>
              <a:t> </a:t>
            </a:r>
            <a:r>
              <a:rPr lang="en-US" sz="2200" dirty="0" err="1"/>
              <a:t>gugus</a:t>
            </a:r>
            <a:r>
              <a:rPr lang="en-US" sz="2200" dirty="0"/>
              <a:t> (</a:t>
            </a:r>
            <a:r>
              <a:rPr lang="en-US" sz="2200" dirty="0" err="1"/>
              <a:t>atau</a:t>
            </a:r>
            <a:r>
              <a:rPr lang="en-US" sz="2200" dirty="0"/>
              <a:t> atom) yang </a:t>
            </a:r>
            <a:r>
              <a:rPr lang="en-US" sz="2200" dirty="0" err="1"/>
              <a:t>terikat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karbon</a:t>
            </a:r>
            <a:r>
              <a:rPr lang="en-US" sz="2200" dirty="0"/>
              <a:t> </a:t>
            </a:r>
            <a:r>
              <a:rPr lang="en-US" sz="2200" dirty="0" err="1"/>
              <a:t>kiral</a:t>
            </a:r>
            <a:r>
              <a:rPr lang="en-US" sz="2200" dirty="0"/>
              <a:t> </a:t>
            </a:r>
            <a:r>
              <a:rPr lang="en-US" sz="2200" dirty="0" err="1"/>
              <a:t>itu</a:t>
            </a:r>
            <a:r>
              <a:rPr lang="en-US" sz="2200" dirty="0"/>
              <a:t> </a:t>
            </a:r>
            <a:r>
              <a:rPr lang="en-US" sz="2200" dirty="0" err="1"/>
              <a:t>menurut</a:t>
            </a:r>
            <a:r>
              <a:rPr lang="en-US" sz="2200" dirty="0"/>
              <a:t> </a:t>
            </a:r>
            <a:r>
              <a:rPr lang="en-US" sz="2200" dirty="0" err="1"/>
              <a:t>urutan</a:t>
            </a:r>
            <a:r>
              <a:rPr lang="en-US" sz="2200" dirty="0"/>
              <a:t> </a:t>
            </a:r>
            <a:r>
              <a:rPr lang="en-US" sz="2200" dirty="0" err="1"/>
              <a:t>prioritas</a:t>
            </a:r>
            <a:r>
              <a:rPr lang="en-US" sz="2200" dirty="0"/>
              <a:t> </a:t>
            </a:r>
            <a:r>
              <a:rPr lang="en-US" sz="2200" dirty="0" err="1"/>
              <a:t>aturan</a:t>
            </a:r>
            <a:r>
              <a:rPr lang="en-US" sz="2200" dirty="0"/>
              <a:t> </a:t>
            </a:r>
            <a:r>
              <a:rPr lang="en-US" sz="2200" dirty="0" err="1"/>
              <a:t>deret</a:t>
            </a:r>
            <a:r>
              <a:rPr lang="en-US" sz="2200" dirty="0"/>
              <a:t> Chan-</a:t>
            </a:r>
            <a:r>
              <a:rPr lang="en-US" sz="2200" dirty="0" err="1"/>
              <a:t>Ingold_Prelog</a:t>
            </a:r>
            <a:r>
              <a:rPr lang="en-US" sz="2200" dirty="0"/>
              <a:t>.</a:t>
            </a:r>
          </a:p>
          <a:p>
            <a:pPr lvl="0"/>
            <a:r>
              <a:rPr lang="en-US" sz="2200" dirty="0" err="1"/>
              <a:t>Proyeksikan</a:t>
            </a:r>
            <a:r>
              <a:rPr lang="en-US" sz="2200" dirty="0"/>
              <a:t> </a:t>
            </a:r>
            <a:r>
              <a:rPr lang="en-US" sz="2200" dirty="0" err="1"/>
              <a:t>molekul</a:t>
            </a:r>
            <a:r>
              <a:rPr lang="en-US" sz="2200" dirty="0"/>
              <a:t> </a:t>
            </a:r>
            <a:r>
              <a:rPr lang="en-US" sz="2200" dirty="0" err="1"/>
              <a:t>itu</a:t>
            </a:r>
            <a:r>
              <a:rPr lang="en-US" sz="2200" dirty="0"/>
              <a:t> </a:t>
            </a:r>
            <a:r>
              <a:rPr lang="en-US" sz="2200" dirty="0" err="1"/>
              <a:t>sedemikian</a:t>
            </a:r>
            <a:r>
              <a:rPr lang="en-US" sz="2200" dirty="0"/>
              <a:t> </a:t>
            </a:r>
            <a:r>
              <a:rPr lang="en-US" sz="2200" dirty="0" err="1"/>
              <a:t>sehingga</a:t>
            </a:r>
            <a:r>
              <a:rPr lang="en-US" sz="2200" dirty="0"/>
              <a:t> </a:t>
            </a:r>
            <a:r>
              <a:rPr lang="en-US" sz="2200" dirty="0" err="1"/>
              <a:t>gugus</a:t>
            </a:r>
            <a:r>
              <a:rPr lang="en-US" sz="2200" dirty="0"/>
              <a:t> yang </a:t>
            </a:r>
            <a:r>
              <a:rPr lang="en-US" sz="2200" i="1" dirty="0" err="1"/>
              <a:t>berprioritas</a:t>
            </a:r>
            <a:r>
              <a:rPr lang="en-US" sz="2200" i="1" dirty="0"/>
              <a:t> </a:t>
            </a:r>
            <a:r>
              <a:rPr lang="en-US" sz="2200" i="1" dirty="0" err="1"/>
              <a:t>rendah</a:t>
            </a:r>
            <a:r>
              <a:rPr lang="en-US" sz="2200" dirty="0"/>
              <a:t> </a:t>
            </a:r>
            <a:r>
              <a:rPr lang="en-US" sz="2200" dirty="0" err="1"/>
              <a:t>berarah</a:t>
            </a:r>
            <a:r>
              <a:rPr lang="en-US" sz="2200" dirty="0"/>
              <a:t> </a:t>
            </a:r>
            <a:r>
              <a:rPr lang="en-US" sz="2200" dirty="0" err="1"/>
              <a:t>ke</a:t>
            </a:r>
            <a:r>
              <a:rPr lang="en-US" sz="2200" dirty="0"/>
              <a:t> </a:t>
            </a:r>
            <a:r>
              <a:rPr lang="en-US" sz="2200" dirty="0" err="1"/>
              <a:t>belakang</a:t>
            </a:r>
            <a:r>
              <a:rPr lang="en-US" sz="2200" dirty="0"/>
              <a:t>.</a:t>
            </a:r>
          </a:p>
          <a:p>
            <a:pPr lvl="0"/>
            <a:r>
              <a:rPr lang="en-US" sz="2200" dirty="0" err="1"/>
              <a:t>Pilih</a:t>
            </a:r>
            <a:r>
              <a:rPr lang="en-US" sz="2200" dirty="0"/>
              <a:t> </a:t>
            </a:r>
            <a:r>
              <a:rPr lang="en-US" sz="2200" dirty="0" err="1"/>
              <a:t>gugus</a:t>
            </a:r>
            <a:r>
              <a:rPr lang="en-US" sz="2200" dirty="0"/>
              <a:t> </a:t>
            </a:r>
            <a:r>
              <a:rPr lang="en-US" sz="2200" dirty="0" err="1"/>
              <a:t>dnegan</a:t>
            </a:r>
            <a:r>
              <a:rPr lang="en-US" sz="2200" dirty="0"/>
              <a:t> </a:t>
            </a:r>
            <a:r>
              <a:rPr lang="en-US" sz="2200" i="1" dirty="0" err="1"/>
              <a:t>prioritas</a:t>
            </a:r>
            <a:r>
              <a:rPr lang="en-US" sz="2200" i="1" dirty="0"/>
              <a:t> </a:t>
            </a:r>
            <a:r>
              <a:rPr lang="en-US" sz="2200" i="1" dirty="0" err="1"/>
              <a:t>tertinggi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i="1" dirty="0" err="1"/>
              <a:t>tarik</a:t>
            </a:r>
            <a:r>
              <a:rPr lang="en-US" sz="2200" i="1" dirty="0"/>
              <a:t> </a:t>
            </a:r>
            <a:r>
              <a:rPr lang="en-US" sz="2200" i="1" dirty="0" err="1"/>
              <a:t>suatu</a:t>
            </a:r>
            <a:r>
              <a:rPr lang="en-US" sz="2200" i="1" dirty="0"/>
              <a:t> </a:t>
            </a:r>
            <a:r>
              <a:rPr lang="en-US" sz="2200" i="1" dirty="0" err="1"/>
              <a:t>anak</a:t>
            </a:r>
            <a:r>
              <a:rPr lang="en-US" sz="2200" i="1" dirty="0"/>
              <a:t> </a:t>
            </a:r>
            <a:r>
              <a:rPr lang="en-US" sz="2200" i="1" dirty="0" err="1"/>
              <a:t>panah</a:t>
            </a:r>
            <a:r>
              <a:rPr lang="en-US" sz="2200" i="1" dirty="0"/>
              <a:t> </a:t>
            </a:r>
            <a:r>
              <a:rPr lang="en-US" sz="2200" i="1" dirty="0" err="1"/>
              <a:t>bengkok</a:t>
            </a:r>
            <a:r>
              <a:rPr lang="en-US" sz="2200" i="1" dirty="0"/>
              <a:t> </a:t>
            </a:r>
            <a:r>
              <a:rPr lang="en-US" sz="2200" i="1" dirty="0" err="1"/>
              <a:t>ke</a:t>
            </a:r>
            <a:r>
              <a:rPr lang="en-US" sz="2200" i="1" dirty="0"/>
              <a:t> </a:t>
            </a:r>
            <a:r>
              <a:rPr lang="en-US" sz="2200" i="1" dirty="0" err="1"/>
              <a:t>gugus</a:t>
            </a:r>
            <a:r>
              <a:rPr lang="en-US" sz="2200" i="1" dirty="0"/>
              <a:t> </a:t>
            </a:r>
            <a:r>
              <a:rPr lang="en-US" sz="2200" i="1" dirty="0" err="1"/>
              <a:t>dengan</a:t>
            </a:r>
            <a:r>
              <a:rPr lang="en-US" sz="2200" i="1" dirty="0"/>
              <a:t> </a:t>
            </a:r>
            <a:r>
              <a:rPr lang="en-US" sz="2200" i="1" dirty="0" err="1"/>
              <a:t>prioritas</a:t>
            </a:r>
            <a:r>
              <a:rPr lang="en-US" sz="2200" i="1" dirty="0"/>
              <a:t> </a:t>
            </a:r>
            <a:r>
              <a:rPr lang="en-US" sz="2200" i="1" dirty="0" err="1"/>
              <a:t>tertinggi</a:t>
            </a:r>
            <a:r>
              <a:rPr lang="en-US" sz="2200" i="1" dirty="0"/>
              <a:t> </a:t>
            </a:r>
            <a:r>
              <a:rPr lang="en-US" sz="2200" i="1" dirty="0" err="1"/>
              <a:t>berikutnya</a:t>
            </a:r>
            <a:r>
              <a:rPr lang="en-US" sz="2200" dirty="0"/>
              <a:t>.</a:t>
            </a:r>
          </a:p>
          <a:p>
            <a:pPr lvl="0"/>
            <a:r>
              <a:rPr lang="en-US" sz="2200" dirty="0" err="1"/>
              <a:t>Jika</a:t>
            </a:r>
            <a:r>
              <a:rPr lang="en-US" sz="2200" dirty="0"/>
              <a:t> </a:t>
            </a:r>
            <a:r>
              <a:rPr lang="en-US" sz="2200" dirty="0" err="1"/>
              <a:t>panah</a:t>
            </a:r>
            <a:r>
              <a:rPr lang="en-US" sz="2200" dirty="0"/>
              <a:t> </a:t>
            </a:r>
            <a:r>
              <a:rPr lang="en-US" sz="2200" dirty="0" err="1"/>
              <a:t>ini</a:t>
            </a:r>
            <a:r>
              <a:rPr lang="en-US" sz="2200" dirty="0"/>
              <a:t> </a:t>
            </a:r>
            <a:r>
              <a:rPr lang="en-US" sz="2200" i="1" dirty="0" err="1"/>
              <a:t>searah</a:t>
            </a:r>
            <a:r>
              <a:rPr lang="en-US" sz="2200" i="1" dirty="0"/>
              <a:t> </a:t>
            </a:r>
            <a:r>
              <a:rPr lang="en-US" sz="2200" i="1" dirty="0" err="1"/>
              <a:t>dengan</a:t>
            </a:r>
            <a:r>
              <a:rPr lang="en-US" sz="2200" i="1" dirty="0"/>
              <a:t> </a:t>
            </a:r>
            <a:r>
              <a:rPr lang="en-US" sz="2200" i="1" dirty="0" err="1"/>
              <a:t>jarum</a:t>
            </a:r>
            <a:r>
              <a:rPr lang="en-US" sz="2200" i="1" dirty="0"/>
              <a:t> jam</a:t>
            </a:r>
            <a:r>
              <a:rPr lang="en-US" sz="2200" dirty="0"/>
              <a:t>, </a:t>
            </a:r>
            <a:r>
              <a:rPr lang="en-US" sz="2200" dirty="0" err="1"/>
              <a:t>maka</a:t>
            </a:r>
            <a:r>
              <a:rPr lang="en-US" sz="2200" dirty="0"/>
              <a:t> </a:t>
            </a:r>
            <a:r>
              <a:rPr lang="en-US" sz="2200" dirty="0" err="1"/>
              <a:t>konfigurasi</a:t>
            </a:r>
            <a:r>
              <a:rPr lang="en-US" sz="2200" dirty="0"/>
              <a:t> </a:t>
            </a:r>
            <a:r>
              <a:rPr lang="en-US" sz="2200" dirty="0" err="1"/>
              <a:t>itu</a:t>
            </a:r>
            <a:r>
              <a:rPr lang="en-US" sz="2200" dirty="0"/>
              <a:t> </a:t>
            </a:r>
            <a:r>
              <a:rPr lang="en-US" sz="2200" dirty="0" err="1"/>
              <a:t>adalah</a:t>
            </a:r>
            <a:r>
              <a:rPr lang="en-US" sz="2200" dirty="0"/>
              <a:t> (R). </a:t>
            </a:r>
            <a:r>
              <a:rPr lang="en-US" sz="2200" dirty="0" err="1"/>
              <a:t>Jika</a:t>
            </a:r>
            <a:r>
              <a:rPr lang="en-US" sz="2200" dirty="0"/>
              <a:t> </a:t>
            </a:r>
            <a:r>
              <a:rPr lang="en-US" sz="2200" dirty="0" err="1"/>
              <a:t>arah</a:t>
            </a:r>
            <a:r>
              <a:rPr lang="en-US" sz="2200" dirty="0"/>
              <a:t> </a:t>
            </a:r>
            <a:r>
              <a:rPr lang="en-US" sz="2200" dirty="0" err="1"/>
              <a:t>anak</a:t>
            </a:r>
            <a:r>
              <a:rPr lang="en-US" sz="2200" dirty="0"/>
              <a:t> </a:t>
            </a:r>
            <a:r>
              <a:rPr lang="en-US" sz="2200" dirty="0" err="1"/>
              <a:t>panah</a:t>
            </a:r>
            <a:r>
              <a:rPr lang="en-US" sz="2200" dirty="0"/>
              <a:t> </a:t>
            </a:r>
            <a:r>
              <a:rPr lang="en-US" sz="2200" i="1" dirty="0" err="1"/>
              <a:t>berlawanan</a:t>
            </a:r>
            <a:r>
              <a:rPr lang="en-US" sz="2200" i="1" dirty="0"/>
              <a:t> </a:t>
            </a:r>
            <a:r>
              <a:rPr lang="en-US" sz="2200" i="1" dirty="0" err="1"/>
              <a:t>dengan</a:t>
            </a:r>
            <a:r>
              <a:rPr lang="en-US" sz="2200" i="1" dirty="0"/>
              <a:t> </a:t>
            </a:r>
            <a:r>
              <a:rPr lang="en-US" sz="2200" i="1" dirty="0" err="1"/>
              <a:t>jarum</a:t>
            </a:r>
            <a:r>
              <a:rPr lang="en-US" sz="2200" i="1" dirty="0"/>
              <a:t> jam</a:t>
            </a:r>
            <a:r>
              <a:rPr lang="en-US" sz="2200" dirty="0"/>
              <a:t>, </a:t>
            </a:r>
            <a:r>
              <a:rPr lang="en-US" sz="2200" dirty="0" err="1"/>
              <a:t>konfigurasi</a:t>
            </a:r>
            <a:r>
              <a:rPr lang="en-US" sz="2200" dirty="0"/>
              <a:t> </a:t>
            </a:r>
            <a:r>
              <a:rPr lang="en-US" sz="2200" dirty="0" err="1"/>
              <a:t>itu</a:t>
            </a:r>
            <a:r>
              <a:rPr lang="en-US" sz="2200" dirty="0"/>
              <a:t> (S).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36519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PENENTUAN KONFIGURASI R&amp;S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76872"/>
            <a:ext cx="7986351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393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65</TotalTime>
  <Words>921</Words>
  <Application>Microsoft Office PowerPoint</Application>
  <PresentationFormat>On-screen Show (4:3)</PresentationFormat>
  <Paragraphs>59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Median</vt:lpstr>
      <vt:lpstr>Kiralitas   dan penentuan konfigurasi  r-s</vt:lpstr>
      <vt:lpstr>KIRALITAS OBJEK DAN MOLEKUL</vt:lpstr>
      <vt:lpstr>KIRALITAS OBJEK DAN MOLEKUL</vt:lpstr>
      <vt:lpstr>ATOM KARBON KIRAL</vt:lpstr>
      <vt:lpstr>PENENTUAN KONFIGURASI R&amp;S</vt:lpstr>
      <vt:lpstr>PENENTUAN KONFIGURASI R&amp;S</vt:lpstr>
      <vt:lpstr>PENENTUAN KONFIGURASI R&amp;S</vt:lpstr>
      <vt:lpstr>PENENTUAN KONFIGURASI R&amp;S</vt:lpstr>
      <vt:lpstr>PENENTUAN KONFIGURASI R&amp;S</vt:lpstr>
      <vt:lpstr>PENENTUAN KONFIGURASI R&amp;S</vt:lpstr>
      <vt:lpstr>PENENTUAN KONFIGURASI R&amp;S</vt:lpstr>
      <vt:lpstr>SISTEM (R) DAN (S) UNTUK SENYAWA DENGAN DUA ATOM KARBON KIRAL</vt:lpstr>
      <vt:lpstr>SISTEM (R) DAN (S) UNTUK SENYAWA DENGAN DUA ATOM KARBON KIRAL</vt:lpstr>
      <vt:lpstr>SISTEM (R) DAN (S) UNTUK SENYAWA DENGAN DUA ATOM KARBON KIRAL</vt:lpstr>
      <vt:lpstr>SISTEM (R) DAN (S) UNTUK SENYAWA DENGAN DUA ATOM KARBON KIRAL</vt:lpstr>
      <vt:lpstr>KESIMPULAN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TOSHIBA</dc:creator>
  <cp:lastModifiedBy>7</cp:lastModifiedBy>
  <cp:revision>9</cp:revision>
  <dcterms:created xsi:type="dcterms:W3CDTF">2017-02-17T22:31:55Z</dcterms:created>
  <dcterms:modified xsi:type="dcterms:W3CDTF">2020-05-17T16:56:45Z</dcterms:modified>
</cp:coreProperties>
</file>