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92" r:id="rId3"/>
    <p:sldId id="317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68" r:id="rId16"/>
    <p:sldId id="367" r:id="rId17"/>
    <p:sldId id="369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3" autoAdjust="0"/>
    <p:restoredTop sz="96327" autoAdjust="0"/>
  </p:normalViewPr>
  <p:slideViewPr>
    <p:cSldViewPr>
      <p:cViewPr varScale="1">
        <p:scale>
          <a:sx n="65" d="100"/>
          <a:sy n="65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92C4-BB66-4986-BE7E-68B29391C15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4430-CD0F-43DF-B4B3-CE904DF4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7463-1E35-471F-A1A0-08C8E4234B4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B8A3-24A5-40A6-9DDB-31546B796A3A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7A6-A368-4BCC-B030-9FEEF147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C8E8-6992-4C4C-A48D-350418F498B5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F54-3D3A-4100-BBEA-268C7DCD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0092-E016-42CC-9E81-8D06D981ABE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CEDC-4C45-4256-B8D9-85DE246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F74-D01B-4489-A735-67A6DE719E56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6B90-F620-4AA6-9CEB-F7F2D44D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CA90-5D12-435F-9514-094ECF7790E6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82B-1C8E-4492-8164-C0F0E6C0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D1C-3F42-4975-BCD5-CAE619DA112C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7986-3349-4DDD-A7DC-2112FEAB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F4A-B603-4525-8BF7-DAB47BCE5FA7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35A0-87E0-4342-8DC7-EA0E412C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6A30-3B5B-462D-8DA6-2D512A17F17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248-F2FF-4950-AB2B-8B7FDC8E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BB3-D96E-40C2-BF6C-46C9DE552C63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F8B-E38A-4083-8D1C-1CC18FF9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B7A-EB7E-437B-A503-C3238BA57C6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2C-D297-4418-AA03-D6F3FDE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01-28AB-48A2-B9EC-FD13171578C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DAD-D201-4204-9246-5031623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4997-3BF2-428C-889F-331ADF91E01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3A63-B0B9-4296-BC9F-C8C35DE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bukuKZP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bit.ly/ebukuKZ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2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185932" y="4857760"/>
            <a:ext cx="3743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>
                <a:solidFill>
                  <a:srgbClr val="0000FF"/>
                </a:solidFill>
                <a:latin typeface="Rockwell" pitchFamily="18" charset="0"/>
              </a:rPr>
              <a:t>Oleh</a:t>
            </a:r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Dr. H. Harun Nasrudin, M.S.</a:t>
            </a: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 </a:t>
            </a: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Samik, S.Si., M.Si.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0"/>
            <a:ext cx="4714876" cy="2800767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 dengan teknik difraksi (XRD)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00076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357826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14908"/>
            <a:ext cx="9144000" cy="2214554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sv-SE" sz="2700">
                <a:latin typeface="Arial" pitchFamily="34" charset="0"/>
              </a:rPr>
              <a:t>Apabila atom-atom pada material tersebut tersusun dengan rapi dan berulang, sebagaimana terdapat pada material kristalin, maka akan diperoleh pola pantulan yang berulang serta mengikuti </a:t>
            </a:r>
            <a:r>
              <a:rPr lang="id-ID" sz="2700">
                <a:latin typeface="Arial" pitchFamily="34" charset="0"/>
              </a:rPr>
              <a:t>prinsip</a:t>
            </a:r>
            <a:r>
              <a:rPr lang="sv-SE" sz="2700">
                <a:latin typeface="Arial" pitchFamily="34" charset="0"/>
              </a:rPr>
              <a:t> difraksi sinar tampak oleh celah sempit.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92919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29190" y="0"/>
            <a:ext cx="421481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Jika suatu material ditumbuk oleh berkas sinar-X monokromatik (sinar-X dengan panjang gelombang tertentu), maka sinar-X tersebut dapat dipantulkan oleh atom-atom penyusun material sesuai dengan hukum pemantulan sinar tampak oleh cermin.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9" y="1718101"/>
            <a:ext cx="8971117" cy="51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-71462"/>
            <a:ext cx="27860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14876" cy="41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86314" y="1708840"/>
          <a:ext cx="4357686" cy="1811320"/>
        </p:xfrm>
        <a:graphic>
          <a:graphicData uri="http://schemas.openxmlformats.org/drawingml/2006/table">
            <a:tbl>
              <a:tblPr/>
              <a:tblGrid>
                <a:gridCol w="9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Sampel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600" b="1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θ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Intensitas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I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I/Io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 </a:t>
                      </a:r>
                      <a:r>
                        <a:rPr lang="en-US" sz="1600" b="1" spc="-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Kristalinitas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376,70*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334,18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314,18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NZK15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86314" y="3637666"/>
            <a:ext cx="25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pembanding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(Io)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637402"/>
            <a:ext cx="4643438" cy="5713084"/>
            <a:chOff x="0" y="1000108"/>
            <a:chExt cx="4643438" cy="5713084"/>
          </a:xfrm>
        </p:grpSpPr>
        <p:sp>
          <p:nvSpPr>
            <p:cNvPr id="9" name="Rounded Rectangle 8"/>
            <p:cNvSpPr/>
            <p:nvPr/>
          </p:nvSpPr>
          <p:spPr>
            <a:xfrm>
              <a:off x="428596" y="1000108"/>
              <a:ext cx="428628" cy="3500462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56756" y="1000108"/>
              <a:ext cx="428628" cy="3500462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0" y="5635974"/>
              <a:ext cx="464343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Pola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difraksi</a:t>
              </a:r>
              <a:r>
                <a:rPr lang="en-US" b="1" dirty="0">
                  <a:solidFill>
                    <a:srgbClr val="000000"/>
                  </a:solidFill>
                </a:rPr>
                <a:t> ZSM-5 </a:t>
              </a:r>
              <a:r>
                <a:rPr lang="en-US" b="1" dirty="0" err="1">
                  <a:solidFill>
                    <a:srgbClr val="000000"/>
                  </a:solidFill>
                </a:rPr>
                <a:t>dengan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err="1">
                  <a:solidFill>
                    <a:srgbClr val="000000"/>
                  </a:solidFill>
                </a:rPr>
                <a:t>tipe</a:t>
              </a:r>
              <a:r>
                <a:rPr lang="en-US" b="1">
                  <a:solidFill>
                    <a:srgbClr val="000000"/>
                  </a:solidFill>
                </a:rPr>
                <a:t> struktur </a:t>
              </a:r>
              <a:r>
                <a:rPr lang="en-US" b="1" dirty="0">
                  <a:solidFill>
                    <a:srgbClr val="000000"/>
                  </a:solidFill>
                </a:rPr>
                <a:t>MFI (Zhu, </a:t>
              </a:r>
              <a:r>
                <a:rPr lang="en-US" b="1" dirty="0" err="1">
                  <a:solidFill>
                    <a:srgbClr val="000000"/>
                  </a:solidFill>
                </a:rPr>
                <a:t>dkk</a:t>
              </a:r>
              <a:r>
                <a:rPr lang="en-US" b="1" dirty="0">
                  <a:solidFill>
                    <a:srgbClr val="000000"/>
                  </a:solidFill>
                </a:rPr>
                <a:t>., 2009)</a:t>
              </a:r>
            </a:p>
            <a:p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286776" y="2280344"/>
            <a:ext cx="428628" cy="1214446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650658" y="3630842"/>
            <a:ext cx="1000132" cy="72802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112159" y="4637798"/>
            <a:ext cx="40318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Persentase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kristalinitas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makin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0000"/>
                </a:solidFill>
              </a:rPr>
              <a:t>Menurun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dengan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makin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banyaknya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K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PO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 yang </a:t>
            </a:r>
            <a:r>
              <a:rPr lang="en-US" b="1" dirty="0" err="1">
                <a:solidFill>
                  <a:srgbClr val="000000"/>
                </a:solidFill>
              </a:rPr>
              <a:t>diimpregnasikan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0000"/>
                </a:solidFill>
              </a:rPr>
              <a:t>ke</a:t>
            </a:r>
            <a:r>
              <a:rPr lang="en-US" b="1" dirty="0">
                <a:solidFill>
                  <a:srgbClr val="000000"/>
                </a:solidFill>
              </a:rPr>
              <a:t> NaZSM-5 </a:t>
            </a:r>
            <a:r>
              <a:rPr lang="en-US" b="1" dirty="0" err="1">
                <a:solidFill>
                  <a:srgbClr val="000000"/>
                </a:solidFill>
              </a:rPr>
              <a:t>hasil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sintesis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850828" y="1027404"/>
            <a:ext cx="35719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1282684" y="1071546"/>
            <a:ext cx="7643836" cy="513714"/>
          </a:xfrm>
          <a:prstGeom prst="roundRect">
            <a:avLst>
              <a:gd name="adj" fmla="val 16667"/>
            </a:avLst>
          </a:prstGeom>
          <a:solidFill>
            <a:schemeClr val="accent2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>
              <a:defRPr/>
            </a:pP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mengetahui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pola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difraksi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dan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persentase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kristalinitas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</a:rPr>
              <a:t>sampel</a:t>
            </a:r>
            <a:endParaRPr lang="id-ID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257" y="5781276"/>
            <a:ext cx="491893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Gambar Pola difraksi sinar X dari K</a:t>
            </a:r>
            <a:r>
              <a:rPr kumimoji="0" lang="id-ID" sz="1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id-ID" sz="1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NZ, NZK5, NZK10 dan NZK15  hasil sintesis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Samik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dkk.</a:t>
            </a: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2014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390053" y="5390721"/>
            <a:ext cx="1291532" cy="78581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432728" y="5491054"/>
            <a:ext cx="1291532" cy="5851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072362" cy="601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4550" y="198438"/>
            <a:ext cx="515621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HASIL XRD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438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Puncak karakteristik K</a:t>
            </a:r>
            <a:r>
              <a:rPr kumimoji="0" lang="it-IT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 kristal kubik berpusat muka teramati pada 2</a:t>
            </a:r>
            <a:r>
              <a: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id-ID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25,3; 41,9; 51,9 dan 66,9° dan puncak karakteristik fasa silikat hidrat (SiO</a:t>
            </a:r>
            <a:r>
              <a:rPr kumimoji="0" lang="it-IT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d-ID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·</a:t>
            </a: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it-IT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O) teramati pada 2</a:t>
            </a:r>
            <a:r>
              <a: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id-ID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21,8 dan 35,7°. </a:t>
            </a:r>
            <a:r>
              <a:rPr kumimoji="0" lang="sv-S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Intensitas puncak K</a:t>
            </a:r>
            <a:r>
              <a:rPr kumimoji="0" lang="sv-SE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sv-S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 terus meningkat sesuai dengan peningkatan konsentrasi KI yang diimpregnasikan pada silika mesopori.</a:t>
            </a:r>
            <a:endParaRPr kumimoji="0" lang="sv-SE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1178-C9FE-43BB-B9F1-B0CA55A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memahami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silahkan</a:t>
            </a:r>
            <a:r>
              <a:rPr lang="en-US" sz="3600" dirty="0"/>
              <a:t> </a:t>
            </a:r>
            <a:r>
              <a:rPr lang="en-US" sz="3600" dirty="0" err="1"/>
              <a:t>baca</a:t>
            </a:r>
            <a:r>
              <a:rPr lang="en-US" sz="3600" dirty="0"/>
              <a:t> di </a:t>
            </a:r>
            <a:r>
              <a:rPr lang="en-US" sz="3600" dirty="0" err="1"/>
              <a:t>buku</a:t>
            </a:r>
            <a:r>
              <a:rPr lang="en-US" sz="3600" dirty="0"/>
              <a:t> kami / </a:t>
            </a:r>
            <a:r>
              <a:rPr lang="en-US" sz="3600" dirty="0" err="1"/>
              <a:t>yg</a:t>
            </a:r>
            <a:r>
              <a:rPr lang="en-US" sz="3600" dirty="0"/>
              <a:t> lain: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ED682-3268-464D-80DF-46E7CFA9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919"/>
            <a:ext cx="5221749" cy="384016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33D8BD-FA10-4548-ACBB-CA8E4D09A3AC}"/>
              </a:ext>
            </a:extLst>
          </p:cNvPr>
          <p:cNvSpPr/>
          <p:nvPr/>
        </p:nvSpPr>
        <p:spPr>
          <a:xfrm>
            <a:off x="5315974" y="1508919"/>
            <a:ext cx="3733800" cy="384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PPT </a:t>
            </a:r>
            <a:r>
              <a:rPr lang="en-US" sz="2400" b="1" dirty="0" err="1">
                <a:solidFill>
                  <a:schemeClr val="tx1"/>
                </a:solidFill>
              </a:rPr>
              <a:t>ini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digunakan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mempermudah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pembelajaran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kebanyakan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ambil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berbagai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literatur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buku</a:t>
            </a:r>
            <a:r>
              <a:rPr lang="en-US" sz="2400" b="1" dirty="0">
                <a:solidFill>
                  <a:schemeClr val="tx1"/>
                </a:solidFill>
              </a:rPr>
              <a:t> dan PPT (</a:t>
            </a:r>
            <a:r>
              <a:rPr lang="en-US" sz="2400" b="1" dirty="0" err="1">
                <a:solidFill>
                  <a:schemeClr val="tx1"/>
                </a:solidFill>
              </a:rPr>
              <a:t>terutama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berbahasa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Inggris</a:t>
            </a:r>
            <a:r>
              <a:rPr lang="en-US" sz="2400" b="1" dirty="0">
                <a:solidFill>
                  <a:schemeClr val="tx1"/>
                </a:solidFill>
              </a:rPr>
              <a:t>) dan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buku</a:t>
            </a:r>
            <a:r>
              <a:rPr lang="en-US" sz="2400" b="1" dirty="0">
                <a:solidFill>
                  <a:schemeClr val="tx1"/>
                </a:solidFill>
              </a:rPr>
              <a:t> Kimia </a:t>
            </a:r>
            <a:r>
              <a:rPr lang="en-US" sz="2400" b="1" dirty="0" err="1">
                <a:solidFill>
                  <a:schemeClr val="tx1"/>
                </a:solidFill>
              </a:rPr>
              <a:t>Zat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Samik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dkk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8ADBE9-5135-4AB0-8145-B158E9EF4377}"/>
              </a:ext>
            </a:extLst>
          </p:cNvPr>
          <p:cNvSpPr txBox="1">
            <a:spLocks/>
          </p:cNvSpPr>
          <p:nvPr/>
        </p:nvSpPr>
        <p:spPr bwMode="auto">
          <a:xfrm>
            <a:off x="0" y="5349081"/>
            <a:ext cx="9144000" cy="1046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Mau </a:t>
            </a:r>
            <a:r>
              <a:rPr lang="en-US" sz="3600" kern="0" dirty="0" err="1"/>
              <a:t>ebook</a:t>
            </a:r>
            <a:r>
              <a:rPr lang="en-US" sz="3600" kern="0" dirty="0"/>
              <a:t> </a:t>
            </a:r>
            <a:r>
              <a:rPr lang="en-US" sz="3600" kern="0" dirty="0" err="1"/>
              <a:t>buku</a:t>
            </a:r>
            <a:r>
              <a:rPr lang="en-US" sz="3600" kern="0" dirty="0"/>
              <a:t> Kimia </a:t>
            </a:r>
            <a:r>
              <a:rPr lang="en-US" sz="3600" kern="0" dirty="0" err="1"/>
              <a:t>Zat</a:t>
            </a:r>
            <a:r>
              <a:rPr lang="en-US" sz="3600" kern="0" dirty="0"/>
              <a:t> </a:t>
            </a:r>
            <a:r>
              <a:rPr lang="en-US" sz="3600" kern="0" dirty="0" err="1"/>
              <a:t>Padat</a:t>
            </a:r>
            <a:r>
              <a:rPr lang="en-US" sz="3600" kern="0" dirty="0"/>
              <a:t>, </a:t>
            </a:r>
            <a:r>
              <a:rPr lang="en-US" sz="3600" kern="0" dirty="0" err="1"/>
              <a:t>silahkan</a:t>
            </a:r>
            <a:r>
              <a:rPr lang="en-US" sz="3600" kern="0" dirty="0"/>
              <a:t> </a:t>
            </a:r>
            <a:r>
              <a:rPr lang="en-US" sz="3600" kern="0" dirty="0" err="1"/>
              <a:t>klik</a:t>
            </a:r>
            <a:r>
              <a:rPr lang="en-US" sz="3600" kern="0" dirty="0"/>
              <a:t> </a:t>
            </a:r>
            <a:r>
              <a:rPr lang="en-US" sz="3600" kern="0" dirty="0">
                <a:hlinkClick r:id="rId3"/>
              </a:rPr>
              <a:t>https://bit.ly/ebukuKZP</a:t>
            </a:r>
            <a:r>
              <a:rPr lang="en-US" sz="3600" kern="0" dirty="0"/>
              <a:t> / 085731160005</a:t>
            </a:r>
          </a:p>
        </p:txBody>
      </p:sp>
    </p:spTree>
    <p:extLst>
      <p:ext uri="{BB962C8B-B14F-4D97-AF65-F5344CB8AC3E}">
        <p14:creationId xmlns:p14="http://schemas.microsoft.com/office/powerpoint/2010/main" val="220835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0872-9FDC-4A3C-8FB4-D6E1AD1F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3" y="0"/>
            <a:ext cx="7937351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/>
              <a:t>Daftar Isi </a:t>
            </a:r>
            <a:r>
              <a:rPr lang="en-US" sz="2800" b="1" dirty="0" err="1"/>
              <a:t>buku</a:t>
            </a:r>
            <a:r>
              <a:rPr lang="en-US" sz="2800" b="1" dirty="0"/>
              <a:t> Kimia </a:t>
            </a:r>
            <a:r>
              <a:rPr lang="en-US" sz="2800" b="1" dirty="0" err="1"/>
              <a:t>Zat</a:t>
            </a:r>
            <a:r>
              <a:rPr lang="en-US" sz="2800" b="1" dirty="0"/>
              <a:t> </a:t>
            </a:r>
            <a:r>
              <a:rPr lang="en-US" sz="2800" b="1" dirty="0" err="1"/>
              <a:t>Padat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Mau </a:t>
            </a:r>
            <a:r>
              <a:rPr lang="en-US" sz="2800" b="1" dirty="0" err="1"/>
              <a:t>ebooknya</a:t>
            </a:r>
            <a:r>
              <a:rPr lang="en-US" sz="2800" b="1" dirty="0"/>
              <a:t>, </a:t>
            </a:r>
            <a:r>
              <a:rPr lang="en-US" sz="2800" b="1" dirty="0" err="1"/>
              <a:t>silahkan</a:t>
            </a:r>
            <a:r>
              <a:rPr lang="en-US" sz="2800" b="1" dirty="0"/>
              <a:t> </a:t>
            </a:r>
            <a:r>
              <a:rPr lang="en-US" sz="2800" b="1" dirty="0" err="1"/>
              <a:t>klik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https://bit.ly/ebukuKZP</a:t>
            </a:r>
            <a:r>
              <a:rPr lang="en-US" sz="2800" b="1" dirty="0"/>
              <a:t> / 085731160005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21AF-CC62-45CB-A105-1214F708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EBCC9-6C6C-470E-B1D4-8D364063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352800" cy="534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FDD83-EFED-477E-8206-BCFDF1D73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64" y="1447800"/>
            <a:ext cx="3352800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EE841-2CB9-4862-9E22-F88EC3BA9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93" y="1447800"/>
            <a:ext cx="284968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/>
          <p:cNvSpPr txBox="1">
            <a:spLocks noChangeArrowheads="1"/>
          </p:cNvSpPr>
          <p:nvPr/>
        </p:nvSpPr>
        <p:spPr bwMode="gray">
          <a:xfrm>
            <a:off x="1285852" y="239713"/>
            <a:ext cx="74406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/>
              <a:t>Referensi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71868" y="935164"/>
            <a:ext cx="5283387" cy="4851287"/>
            <a:chOff x="5008850" y="885462"/>
            <a:chExt cx="3920868" cy="3068558"/>
          </a:xfrm>
        </p:grpSpPr>
        <p:sp>
          <p:nvSpPr>
            <p:cNvPr id="22" name="TextBox 21"/>
            <p:cNvSpPr txBox="1"/>
            <p:nvPr/>
          </p:nvSpPr>
          <p:spPr>
            <a:xfrm>
              <a:off x="5114880" y="885462"/>
              <a:ext cx="3814838" cy="447755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/>
                <a:t>Buku ajar kimia </a:t>
              </a:r>
              <a:r>
                <a:rPr lang="en-US" sz="2000" b="1"/>
                <a:t>zat padat, </a:t>
              </a:r>
            </a:p>
            <a:p>
              <a:pPr algn="ctr"/>
              <a:r>
                <a:rPr lang="en-US" sz="2000" b="1"/>
                <a:t>buku referensi lainnya, dan artikel ilmiah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880" y="1378403"/>
              <a:ext cx="10659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8696" r="4427"/>
            <a:stretch>
              <a:fillRect/>
            </a:stretch>
          </p:blipFill>
          <p:spPr bwMode="auto">
            <a:xfrm>
              <a:off x="6281211" y="1359115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06588" y="1378403"/>
              <a:ext cx="1142976" cy="149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1865" y="3231040"/>
              <a:ext cx="1554209" cy="7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/>
            <a:srcRect t="75000" r="7746"/>
            <a:stretch>
              <a:fillRect/>
            </a:stretch>
          </p:blipFill>
          <p:spPr bwMode="auto">
            <a:xfrm>
              <a:off x="5008850" y="2914736"/>
              <a:ext cx="1247779" cy="35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4226" y="2914736"/>
              <a:ext cx="2438692" cy="53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/>
          <a:srcRect r="-2632" b="62243"/>
          <a:stretch>
            <a:fillRect/>
          </a:stretch>
        </p:blipFill>
        <p:spPr bwMode="auto">
          <a:xfrm>
            <a:off x="3676998" y="5233267"/>
            <a:ext cx="5109844" cy="14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5C2FA40-A569-4961-B1B1-76DE63BC7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3"/>
          <a:stretch/>
        </p:blipFill>
        <p:spPr>
          <a:xfrm>
            <a:off x="120647" y="1238315"/>
            <a:ext cx="3522659" cy="5215021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Samik, Harun N</a:t>
            </a: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-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UNIVERSITAS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NEGERI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SURABAYA</a:t>
            </a:r>
          </a:p>
        </p:txBody>
      </p:sp>
      <p:pic>
        <p:nvPicPr>
          <p:cNvPr id="15363" name="Picture 5" descr="logo_une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642938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800100"/>
            <a:ext cx="659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C0099"/>
                </a:solidFill>
              </a:rPr>
              <a:t>TERIMAKASIH</a:t>
            </a:r>
          </a:p>
        </p:txBody>
      </p:sp>
      <p:pic>
        <p:nvPicPr>
          <p:cNvPr id="5122" name="Picture 2" descr="D:\a KIMAS\gambar\subscribe like and share sam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612529"/>
            <a:ext cx="5357818" cy="402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3071810"/>
            <a:ext cx="8675688" cy="3584589"/>
          </a:xfrm>
        </p:spPr>
        <p:txBody>
          <a:bodyPr/>
          <a:lstStyle/>
          <a:p>
            <a:pPr marL="179388" algn="l" eaLnBrk="1" hangingPunct="1"/>
            <a:r>
              <a:rPr lang="en-US" sz="3200" b="1"/>
              <a:t>1</a:t>
            </a:r>
            <a:r>
              <a:rPr lang="id-ID" sz="3200" b="1"/>
              <a:t>. </a:t>
            </a:r>
            <a:r>
              <a:rPr lang="en-US" sz="3200" b="1"/>
              <a:t>Sebutkan jenis kristal berdasarkan jenis ikatannya! </a:t>
            </a:r>
            <a:br>
              <a:rPr lang="en-US" sz="3200" b="1"/>
            </a:br>
            <a:r>
              <a:rPr lang="en-US" sz="3200" b="1"/>
              <a:t>2. Mengapa kristal logam tidak akan pecah jika terkena benturan? </a:t>
            </a:r>
            <a:br>
              <a:rPr lang="en-US" sz="3200" b="1"/>
            </a:br>
            <a:r>
              <a:rPr lang="en-US" sz="3200" b="1"/>
              <a:t>3. Apakah yang dimaksud dengan “model laut elektron”? </a:t>
            </a:r>
            <a:br>
              <a:rPr lang="en-US" sz="3200" b="1"/>
            </a:br>
            <a:br>
              <a:rPr lang="en-US" sz="3200" b="1"/>
            </a:br>
            <a:br>
              <a:rPr lang="id-ID" sz="3200" b="1"/>
            </a:br>
            <a:endParaRPr lang="en-US" sz="3200" b="1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694307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B050"/>
                </a:solidFill>
              </a:rPr>
              <a:t>Refresh </a:t>
            </a:r>
            <a:r>
              <a:rPr lang="en-US" sz="3200" b="1">
                <a:solidFill>
                  <a:srgbClr val="00B050"/>
                </a:solidFill>
              </a:rPr>
              <a:t>materi sebelumnya.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Mari jawab pertanyaan</a:t>
            </a:r>
            <a:r>
              <a:rPr lang="en-GB" sz="3200" b="1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>
                <a:solidFill>
                  <a:srgbClr val="FFC000"/>
                </a:solidFill>
              </a:rPr>
              <a:t>menjawab adalah emas</a:t>
            </a:r>
            <a:r>
              <a:rPr lang="en-US" b="1">
                <a:solidFill>
                  <a:srgbClr val="FFC000"/>
                </a:solidFill>
              </a:rPr>
              <a:t> </a:t>
            </a:r>
            <a:r>
              <a:rPr lang="en-US" b="1"/>
              <a:t>(bukan diam)  (: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52149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15001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2643206"/>
            <a:ext cx="9144000" cy="4429132"/>
          </a:xfrm>
        </p:spPr>
        <p:txBody>
          <a:bodyPr/>
          <a:lstStyle/>
          <a:p>
            <a:pPr marL="179388" algn="l" eaLnBrk="1" hangingPunct="1"/>
            <a:r>
              <a:rPr lang="en-US" sz="3200" b="1"/>
              <a:t>1</a:t>
            </a:r>
            <a:r>
              <a:rPr lang="id-ID" sz="3200" b="1"/>
              <a:t>. </a:t>
            </a:r>
            <a:r>
              <a:rPr lang="en-US" sz="3200" b="1"/>
              <a:t>Apa saja manfaat karakterisasi zat padat</a:t>
            </a:r>
            <a:r>
              <a:rPr lang="id-ID" sz="3200" b="1"/>
              <a:t>? </a:t>
            </a:r>
            <a:br>
              <a:rPr lang="en-US" sz="3200" b="1"/>
            </a:br>
            <a:r>
              <a:rPr lang="en-US" sz="3200" b="1"/>
              <a:t>2. Sebutkan empat kategori teknik karakterisasi zat padat!</a:t>
            </a:r>
            <a:br>
              <a:rPr lang="en-US" sz="3200" b="1"/>
            </a:br>
            <a:r>
              <a:rPr lang="en-US" sz="3200" b="1"/>
              <a:t>3. Bagaimana cara mengetahui jenis kristal?</a:t>
            </a:r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br>
              <a:rPr lang="id-ID" sz="3200" b="1"/>
            </a:br>
            <a:endParaRPr lang="en-US" sz="3200" b="1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857232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</a:rPr>
              <a:t>Materi pertemuan ke 6.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Mari jawab pertanyaan</a:t>
            </a:r>
            <a:r>
              <a:rPr lang="en-GB" sz="3200" b="1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>
                <a:solidFill>
                  <a:srgbClr val="FFC000"/>
                </a:solidFill>
              </a:rPr>
              <a:t>menjawab adalah emas</a:t>
            </a:r>
            <a:r>
              <a:rPr lang="en-US" b="1">
                <a:solidFill>
                  <a:srgbClr val="FFC000"/>
                </a:solidFill>
              </a:rPr>
              <a:t> </a:t>
            </a:r>
            <a:r>
              <a:rPr lang="en-US" b="1"/>
              <a:t>(bukan diam)  (: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538" y="0"/>
            <a:ext cx="8072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</a:t>
            </a:r>
          </a:p>
        </p:txBody>
      </p:sp>
      <p:pic>
        <p:nvPicPr>
          <p:cNvPr id="6" name="Picture 5" descr="berfikir cemer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1166261"/>
            <a:ext cx="1571604" cy="183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9124" y="0"/>
            <a:ext cx="471487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Gambar Hasil Karakterisasi dengan instrumen apa?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 l="18218" t="21065"/>
          <a:stretch>
            <a:fillRect/>
          </a:stretch>
        </p:blipFill>
        <p:spPr bwMode="auto">
          <a:xfrm>
            <a:off x="6643702" y="4714884"/>
            <a:ext cx="250029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 l="61070" t="2148" r="1291" b="54557"/>
          <a:stretch>
            <a:fillRect/>
          </a:stretch>
        </p:blipFill>
        <p:spPr bwMode="auto">
          <a:xfrm>
            <a:off x="4000496" y="4643446"/>
            <a:ext cx="257176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30718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>
            <a:lum bright="-20000" contrast="40000"/>
          </a:blip>
          <a:srcRect l="50037" r="2101" b="-336"/>
          <a:stretch>
            <a:fillRect/>
          </a:stretch>
        </p:blipFill>
        <p:spPr bwMode="auto">
          <a:xfrm>
            <a:off x="4857752" y="1357298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00100" y="121442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348" y="307181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66009"/>
            <a:ext cx="3200176" cy="2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85786" y="478632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43570" y="250030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4810" y="4786322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0892" y="485776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-142900"/>
            <a:ext cx="8229600" cy="1143000"/>
          </a:xfrm>
        </p:spPr>
        <p:txBody>
          <a:bodyPr/>
          <a:lstStyle/>
          <a:p>
            <a:r>
              <a:rPr lang="en-US" b="1"/>
              <a:t>Manfaat karakterisasi zat padat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/>
              <a:t>M</a:t>
            </a:r>
            <a:r>
              <a:rPr lang="id-ID"/>
              <a:t>engetahui jenis zat yang disintesis  tersebut, kemurnian, </a:t>
            </a:r>
            <a:r>
              <a:rPr lang="en-US"/>
              <a:t>struktur, komposisi, </a:t>
            </a:r>
            <a:r>
              <a:rPr lang="id-ID"/>
              <a:t> berbagai gugus fungsi yang terkandung, morfologi, dan sifat-sifatnya seperti sifat mekanik, magnet dan listriknya.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M</a:t>
            </a:r>
            <a:r>
              <a:rPr lang="id-ID"/>
              <a:t>engetahui hasil sintesis atau reaksi yang dilakukan sudah berhasil atau belum.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43504" y="1308096"/>
            <a:ext cx="3714776" cy="17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Interaksi berbagai bentuk energi/partikel dengan material yang akan dikarakterisasi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id-ID" sz="2400"/>
              <a:t>Teknik karakterisasi zat padat didasari oleh interaksi antara sumber energi dengan karakter tertentu (seperti sinar X, elektron, neutron, foton, medan magnet, kalor, dan lain-lain) dengan materi yang dikaji.</a:t>
            </a:r>
            <a:endParaRPr lang="en-US" sz="2400"/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b="1"/>
              <a:t>T</a:t>
            </a:r>
            <a:r>
              <a:rPr lang="id-ID" sz="2400" b="1"/>
              <a:t>eknik karakterisasi dapat dikelompokkan menjadi empat, yaitu: 1) </a:t>
            </a:r>
            <a:r>
              <a:rPr lang="en-US" sz="2400" b="1"/>
              <a:t>teknik difraksi</a:t>
            </a:r>
            <a:r>
              <a:rPr lang="id-ID" sz="2400" b="1"/>
              <a:t> 2) teknik mikroskopi 3) </a:t>
            </a:r>
            <a:r>
              <a:rPr lang="en-US" sz="2400" b="1"/>
              <a:t>teknik spektroskopi,</a:t>
            </a:r>
            <a:r>
              <a:rPr lang="id-ID" sz="2400" b="1"/>
              <a:t>  4) analisa thermal.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05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848" y="0"/>
            <a:ext cx="7387928" cy="68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/>
          <a:lstStyle/>
          <a:p>
            <a:pPr lvl="0"/>
            <a:r>
              <a:rPr lang="en-US" b="1"/>
              <a:t>Teknik Difraksi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/>
          <a:lstStyle/>
          <a:p>
            <a:pPr>
              <a:buNone/>
            </a:pPr>
            <a:r>
              <a:rPr lang="en-US"/>
              <a:t>Teknik difraksi digunakan untuk memperoleh </a:t>
            </a:r>
            <a:r>
              <a:rPr lang="id-ID"/>
              <a:t>gambaran lengkap struktur </a:t>
            </a:r>
            <a:r>
              <a:rPr lang="en-US"/>
              <a:t>zat padat yang meliputi</a:t>
            </a:r>
            <a:r>
              <a:rPr lang="id-ID"/>
              <a:t> sistem kristal, kelompok ruang</a:t>
            </a:r>
            <a:r>
              <a:rPr lang="en-US"/>
              <a:t> (</a:t>
            </a:r>
            <a:r>
              <a:rPr lang="en-US" i="1"/>
              <a:t>space group</a:t>
            </a:r>
            <a:r>
              <a:rPr lang="en-US"/>
              <a:t>)</a:t>
            </a:r>
            <a:r>
              <a:rPr lang="id-ID"/>
              <a:t>, dimensi sel satuan, koordinat atom dan distribusi kerapatan elektron yang sebenarnya di sekitar atom. </a:t>
            </a:r>
            <a:r>
              <a:rPr lang="en-US"/>
              <a:t>Teknik </a:t>
            </a:r>
            <a:r>
              <a:rPr lang="id-ID"/>
              <a:t>difraksi </a:t>
            </a:r>
            <a:r>
              <a:rPr lang="en-US"/>
              <a:t>tersebut </a:t>
            </a:r>
            <a:r>
              <a:rPr lang="id-ID"/>
              <a:t>melibatkan sumber energi </a:t>
            </a:r>
            <a:r>
              <a:rPr lang="en-US"/>
              <a:t>seperti </a:t>
            </a:r>
            <a:r>
              <a:rPr lang="id-ID"/>
              <a:t>sinar-X, elektron atau neutron.</a:t>
            </a:r>
            <a:endParaRPr lang="en-US"/>
          </a:p>
          <a:p>
            <a:pPr>
              <a:buNone/>
            </a:pPr>
            <a:r>
              <a:rPr lang="en-US"/>
              <a:t>P</a:t>
            </a:r>
            <a:r>
              <a:rPr lang="id-ID"/>
              <a:t>ada </a:t>
            </a:r>
            <a:r>
              <a:rPr lang="en-US"/>
              <a:t>ppt</a:t>
            </a:r>
            <a:r>
              <a:rPr lang="id-ID"/>
              <a:t> ini ulasan yang disampaikan dibatasi pada difraksi sinar-X</a:t>
            </a:r>
            <a:r>
              <a:rPr lang="id-ID" i="1"/>
              <a:t> </a:t>
            </a:r>
            <a:r>
              <a:rPr lang="en-US"/>
              <a:t>atau</a:t>
            </a:r>
            <a:r>
              <a:rPr lang="en-US" i="1"/>
              <a:t> X-Ray Diffraction</a:t>
            </a:r>
            <a:r>
              <a:rPr lang="en-US"/>
              <a:t> (XRD)</a:t>
            </a:r>
            <a:r>
              <a:rPr lang="id-ID"/>
              <a:t>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/>
              <a:t>Difraksi sinar X (</a:t>
            </a:r>
            <a:r>
              <a:rPr lang="en-US" sz="3600" i="1"/>
              <a:t>X-Ray Diffraction</a:t>
            </a:r>
            <a:r>
              <a:rPr lang="en-US" sz="3600"/>
              <a:t> /XRD):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mempelajari struktur kristal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142984"/>
            <a:ext cx="9144000" cy="5715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Laue (1912): Kristal dapat bertindak sebagai kisi-kisi sinar-X. Jadi ketika seberkas sinar-X yang mengenai kristal, akan terbentuk sejumlah bayangan dengan intensitas yang berbeda.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Panjang  gelombang sinar-X sebanding dengan jarak antar atom.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 t="8594" r="1227"/>
          <a:stretch>
            <a:fillRect/>
          </a:stretch>
        </p:blipFill>
        <p:spPr bwMode="auto">
          <a:xfrm>
            <a:off x="1357290" y="2285992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744</Words>
  <Application>Microsoft Office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Calibri</vt:lpstr>
      <vt:lpstr>Georgia</vt:lpstr>
      <vt:lpstr>Rockwell</vt:lpstr>
      <vt:lpstr>Times New Roman</vt:lpstr>
      <vt:lpstr>Office Theme</vt:lpstr>
      <vt:lpstr>PowerPoint Presentation</vt:lpstr>
      <vt:lpstr>1. Sebutkan jenis kristal berdasarkan jenis ikatannya!  2. Mengapa kristal logam tidak akan pecah jika terkena benturan?  3. Apakah yang dimaksud dengan “model laut elektron”?    </vt:lpstr>
      <vt:lpstr>1. Apa saja manfaat karakterisasi zat padat?  2. Sebutkan empat kategori teknik karakterisasi zat padat! 3. Bagaimana cara mengetahui jenis kristal?    </vt:lpstr>
      <vt:lpstr>PowerPoint Presentation</vt:lpstr>
      <vt:lpstr>Manfaat karakterisasi zat padat</vt:lpstr>
      <vt:lpstr>PowerPoint Presentation</vt:lpstr>
      <vt:lpstr>PowerPoint Presentation</vt:lpstr>
      <vt:lpstr>Teknik Difraksi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Untuk lebih memahami materi ini silahkan baca di buku kami / yg lain:</vt:lpstr>
      <vt:lpstr>Daftar Isi buku Kimia Zat Padat,  Mau ebooknya, silahkan klik https://bit.ly/ebukuKZP / 085731160005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– MENGAPA - BAGAIMANA</dc:title>
  <dc:creator>Sony Electronic, Inc</dc:creator>
  <cp:lastModifiedBy>admin</cp:lastModifiedBy>
  <cp:revision>139</cp:revision>
  <dcterms:created xsi:type="dcterms:W3CDTF">2008-10-13T22:04:06Z</dcterms:created>
  <dcterms:modified xsi:type="dcterms:W3CDTF">2020-04-16T06:13:51Z</dcterms:modified>
</cp:coreProperties>
</file>